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59" r:id="rId2"/>
    <p:sldMasterId id="2147483661" r:id="rId3"/>
    <p:sldMasterId id="2147483663" r:id="rId4"/>
    <p:sldMasterId id="2147483665" r:id="rId5"/>
    <p:sldMasterId id="2147483667" r:id="rId6"/>
    <p:sldMasterId id="2147483669" r:id="rId7"/>
  </p:sldMasterIdLst>
  <p:notesMasterIdLst>
    <p:notesMasterId r:id="rId22"/>
  </p:notesMasterIdLst>
  <p:handoutMasterIdLst>
    <p:handoutMasterId r:id="rId23"/>
  </p:handoutMasterIdLst>
  <p:sldIdLst>
    <p:sldId id="256" r:id="rId8"/>
    <p:sldId id="271" r:id="rId9"/>
    <p:sldId id="321" r:id="rId10"/>
    <p:sldId id="339" r:id="rId11"/>
    <p:sldId id="340" r:id="rId12"/>
    <p:sldId id="341" r:id="rId13"/>
    <p:sldId id="345" r:id="rId14"/>
    <p:sldId id="342" r:id="rId15"/>
    <p:sldId id="346" r:id="rId16"/>
    <p:sldId id="343" r:id="rId17"/>
    <p:sldId id="348" r:id="rId18"/>
    <p:sldId id="344" r:id="rId19"/>
    <p:sldId id="347" r:id="rId20"/>
    <p:sldId id="337" r:id="rId21"/>
  </p:sldIdLst>
  <p:sldSz cx="9144000" cy="5143500" type="screen16x9"/>
  <p:notesSz cx="7077075" cy="93694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3D896B8-E2D7-4258-88B1-22605E6DD25F}">
          <p14:sldIdLst>
            <p14:sldId id="256"/>
            <p14:sldId id="271"/>
            <p14:sldId id="321"/>
            <p14:sldId id="339"/>
            <p14:sldId id="340"/>
            <p14:sldId id="341"/>
            <p14:sldId id="345"/>
            <p14:sldId id="342"/>
            <p14:sldId id="346"/>
            <p14:sldId id="343"/>
            <p14:sldId id="348"/>
            <p14:sldId id="344"/>
            <p14:sldId id="347"/>
            <p14:sldId id="337"/>
          </p14:sldIdLst>
        </p14:section>
        <p14:section name="Your Turn" id="{C5A8A8A5-4C27-48C9-97A4-31B17122EAFA}">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AFA"/>
    <a:srgbClr val="B91121"/>
    <a:srgbClr val="F7F7F7"/>
    <a:srgbClr val="EEF6F0"/>
    <a:srgbClr val="700000"/>
    <a:srgbClr val="9933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72" autoAdjust="0"/>
    <p:restoredTop sz="77410" autoAdjust="0"/>
  </p:normalViewPr>
  <p:slideViewPr>
    <p:cSldViewPr>
      <p:cViewPr varScale="1">
        <p:scale>
          <a:sx n="81" d="100"/>
          <a:sy n="81" d="100"/>
        </p:scale>
        <p:origin x="852" y="90"/>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CE11305-6D21-4048-B482-15208D9B57B1}"/>
              </a:ext>
            </a:extLst>
          </p:cNvPr>
          <p:cNvSpPr>
            <a:spLocks noGrp="1"/>
          </p:cNvSpPr>
          <p:nvPr>
            <p:ph type="hdr" sz="quarter"/>
          </p:nvPr>
        </p:nvSpPr>
        <p:spPr>
          <a:xfrm>
            <a:off x="0" y="0"/>
            <a:ext cx="3067050" cy="469900"/>
          </a:xfrm>
          <a:prstGeom prst="rect">
            <a:avLst/>
          </a:prstGeom>
        </p:spPr>
        <p:txBody>
          <a:bodyPr vert="horz" lIns="91440" tIns="45720" rIns="91440" bIns="45720" rtlCol="0"/>
          <a:lstStyle>
            <a:lvl1pPr algn="l">
              <a:defRPr sz="1200"/>
            </a:lvl1pPr>
          </a:lstStyle>
          <a:p>
            <a:r>
              <a:rPr lang="en-US"/>
              <a:t>Day 2: Python DB API</a:t>
            </a:r>
          </a:p>
        </p:txBody>
      </p:sp>
      <p:sp>
        <p:nvSpPr>
          <p:cNvPr id="3" name="Date Placeholder 2">
            <a:extLst>
              <a:ext uri="{FF2B5EF4-FFF2-40B4-BE49-F238E27FC236}">
                <a16:creationId xmlns:a16="http://schemas.microsoft.com/office/drawing/2014/main" id="{B0EACCB0-A695-4A1B-BEE3-42E716DDEB3E}"/>
              </a:ext>
            </a:extLst>
          </p:cNvPr>
          <p:cNvSpPr>
            <a:spLocks noGrp="1"/>
          </p:cNvSpPr>
          <p:nvPr>
            <p:ph type="dt" sz="quarter" idx="1"/>
          </p:nvPr>
        </p:nvSpPr>
        <p:spPr>
          <a:xfrm>
            <a:off x="4008438" y="0"/>
            <a:ext cx="3067050" cy="469900"/>
          </a:xfrm>
          <a:prstGeom prst="rect">
            <a:avLst/>
          </a:prstGeom>
        </p:spPr>
        <p:txBody>
          <a:bodyPr vert="horz" lIns="91440" tIns="45720" rIns="91440" bIns="45720" rtlCol="0"/>
          <a:lstStyle>
            <a:lvl1pPr algn="r">
              <a:defRPr sz="1200"/>
            </a:lvl1pPr>
          </a:lstStyle>
          <a:p>
            <a:fld id="{30526EF0-7F65-4A51-AFB7-95881435618E}" type="datetimeFigureOut">
              <a:rPr lang="en-US" smtClean="0"/>
              <a:t>7/30/2019</a:t>
            </a:fld>
            <a:endParaRPr lang="en-US"/>
          </a:p>
        </p:txBody>
      </p:sp>
      <p:sp>
        <p:nvSpPr>
          <p:cNvPr id="4" name="Footer Placeholder 3">
            <a:extLst>
              <a:ext uri="{FF2B5EF4-FFF2-40B4-BE49-F238E27FC236}">
                <a16:creationId xmlns:a16="http://schemas.microsoft.com/office/drawing/2014/main" id="{14AA4EAD-0FF7-4F1B-982F-90EF453CF0E1}"/>
              </a:ext>
            </a:extLst>
          </p:cNvPr>
          <p:cNvSpPr>
            <a:spLocks noGrp="1"/>
          </p:cNvSpPr>
          <p:nvPr>
            <p:ph type="ftr" sz="quarter" idx="2"/>
          </p:nvPr>
        </p:nvSpPr>
        <p:spPr>
          <a:xfrm>
            <a:off x="0" y="8899525"/>
            <a:ext cx="3067050" cy="469900"/>
          </a:xfrm>
          <a:prstGeom prst="rect">
            <a:avLst/>
          </a:prstGeom>
        </p:spPr>
        <p:txBody>
          <a:bodyPr vert="horz" lIns="91440" tIns="45720" rIns="91440" bIns="45720" rtlCol="0" anchor="b"/>
          <a:lstStyle>
            <a:lvl1pPr algn="l">
              <a:defRPr sz="1200"/>
            </a:lvl1pPr>
          </a:lstStyle>
          <a:p>
            <a:r>
              <a:rPr lang="en-US"/>
              <a:t>Advanced Python</a:t>
            </a:r>
          </a:p>
        </p:txBody>
      </p:sp>
      <p:sp>
        <p:nvSpPr>
          <p:cNvPr id="5" name="Slide Number Placeholder 4">
            <a:extLst>
              <a:ext uri="{FF2B5EF4-FFF2-40B4-BE49-F238E27FC236}">
                <a16:creationId xmlns:a16="http://schemas.microsoft.com/office/drawing/2014/main" id="{AB269828-D2D4-432C-BB00-FA19A0D7EE04}"/>
              </a:ext>
            </a:extLst>
          </p:cNvPr>
          <p:cNvSpPr>
            <a:spLocks noGrp="1"/>
          </p:cNvSpPr>
          <p:nvPr>
            <p:ph type="sldNum" sz="quarter" idx="3"/>
          </p:nvPr>
        </p:nvSpPr>
        <p:spPr>
          <a:xfrm>
            <a:off x="4008438" y="8899525"/>
            <a:ext cx="3067050" cy="469900"/>
          </a:xfrm>
          <a:prstGeom prst="rect">
            <a:avLst/>
          </a:prstGeom>
        </p:spPr>
        <p:txBody>
          <a:bodyPr vert="horz" lIns="91440" tIns="45720" rIns="91440" bIns="45720" rtlCol="0" anchor="b"/>
          <a:lstStyle>
            <a:lvl1pPr algn="r">
              <a:defRPr sz="1200"/>
            </a:lvl1pPr>
          </a:lstStyle>
          <a:p>
            <a:fld id="{89FBDE7D-10AC-4BB7-AEE9-B9BDC4554C7A}" type="slidenum">
              <a:rPr lang="en-US" smtClean="0"/>
              <a:t>‹#›</a:t>
            </a:fld>
            <a:endParaRPr lang="en-US"/>
          </a:p>
        </p:txBody>
      </p:sp>
    </p:spTree>
    <p:extLst>
      <p:ext uri="{BB962C8B-B14F-4D97-AF65-F5344CB8AC3E}">
        <p14:creationId xmlns:p14="http://schemas.microsoft.com/office/powerpoint/2010/main" val="1796471662"/>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image1.jpeg>
</file>

<file path=ppt/media/image10.jpeg>
</file>

<file path=ppt/media/image11.png>
</file>

<file path=ppt/media/image12.png>
</file>

<file path=ppt/media/image13.png>
</file>

<file path=ppt/media/image14.png>
</file>

<file path=ppt/media/image15.jpeg>
</file>

<file path=ppt/media/image16.jpeg>
</file>

<file path=ppt/media/image2.jpeg>
</file>

<file path=ppt/media/image3.jpg>
</file>

<file path=ppt/media/image4.jpg>
</file>

<file path=ppt/media/image5.jpg>
</file>

<file path=ppt/media/image6.jp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7050" cy="468313"/>
          </a:xfrm>
          <a:prstGeom prst="rect">
            <a:avLst/>
          </a:prstGeom>
        </p:spPr>
        <p:txBody>
          <a:bodyPr vert="horz" lIns="91440" tIns="45720" rIns="91440" bIns="45720" rtlCol="0"/>
          <a:lstStyle>
            <a:lvl1pPr algn="l">
              <a:defRPr sz="1200"/>
            </a:lvl1pPr>
          </a:lstStyle>
          <a:p>
            <a:r>
              <a:rPr lang="en-US"/>
              <a:t>Day 2: Python DB API</a:t>
            </a:r>
          </a:p>
        </p:txBody>
      </p:sp>
      <p:sp>
        <p:nvSpPr>
          <p:cNvPr id="3" name="Date Placeholder 2"/>
          <p:cNvSpPr>
            <a:spLocks noGrp="1"/>
          </p:cNvSpPr>
          <p:nvPr>
            <p:ph type="dt" idx="1"/>
          </p:nvPr>
        </p:nvSpPr>
        <p:spPr>
          <a:xfrm>
            <a:off x="4008438" y="0"/>
            <a:ext cx="3067050" cy="468313"/>
          </a:xfrm>
          <a:prstGeom prst="rect">
            <a:avLst/>
          </a:prstGeom>
        </p:spPr>
        <p:txBody>
          <a:bodyPr vert="horz" lIns="91440" tIns="45720" rIns="91440" bIns="45720" rtlCol="0"/>
          <a:lstStyle>
            <a:lvl1pPr algn="r">
              <a:defRPr sz="1200"/>
            </a:lvl1pPr>
          </a:lstStyle>
          <a:p>
            <a:fld id="{9BCA2E56-26A7-48B0-8AC1-3B2414D82EA3}" type="datetimeFigureOut">
              <a:rPr lang="en-US" smtClean="0"/>
              <a:t>7/30/2019</a:t>
            </a:fld>
            <a:endParaRPr lang="en-US"/>
          </a:p>
        </p:txBody>
      </p:sp>
      <p:sp>
        <p:nvSpPr>
          <p:cNvPr id="4" name="Slide Image Placeholder 3"/>
          <p:cNvSpPr>
            <a:spLocks noGrp="1" noRot="1" noChangeAspect="1"/>
          </p:cNvSpPr>
          <p:nvPr>
            <p:ph type="sldImg" idx="2"/>
          </p:nvPr>
        </p:nvSpPr>
        <p:spPr>
          <a:xfrm>
            <a:off x="415925" y="703263"/>
            <a:ext cx="6245225" cy="351313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8025" y="4449763"/>
            <a:ext cx="5661025" cy="42164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99525"/>
            <a:ext cx="3067050" cy="468313"/>
          </a:xfrm>
          <a:prstGeom prst="rect">
            <a:avLst/>
          </a:prstGeom>
        </p:spPr>
        <p:txBody>
          <a:bodyPr vert="horz" lIns="91440" tIns="45720" rIns="91440" bIns="45720" rtlCol="0" anchor="b"/>
          <a:lstStyle>
            <a:lvl1pPr algn="l">
              <a:defRPr sz="1200"/>
            </a:lvl1pPr>
          </a:lstStyle>
          <a:p>
            <a:r>
              <a:rPr lang="en-US"/>
              <a:t>Advanced Python</a:t>
            </a:r>
          </a:p>
        </p:txBody>
      </p:sp>
      <p:sp>
        <p:nvSpPr>
          <p:cNvPr id="7" name="Slide Number Placeholder 6"/>
          <p:cNvSpPr>
            <a:spLocks noGrp="1"/>
          </p:cNvSpPr>
          <p:nvPr>
            <p:ph type="sldNum" sz="quarter" idx="5"/>
          </p:nvPr>
        </p:nvSpPr>
        <p:spPr>
          <a:xfrm>
            <a:off x="4008438" y="8899525"/>
            <a:ext cx="3067050" cy="468313"/>
          </a:xfrm>
          <a:prstGeom prst="rect">
            <a:avLst/>
          </a:prstGeom>
        </p:spPr>
        <p:txBody>
          <a:bodyPr vert="horz" lIns="91440" tIns="45720" rIns="91440" bIns="45720" rtlCol="0" anchor="b"/>
          <a:lstStyle>
            <a:lvl1pPr algn="r">
              <a:defRPr sz="1200"/>
            </a:lvl1pPr>
          </a:lstStyle>
          <a:p>
            <a:fld id="{1C96B062-DEDE-4399-8EE2-30F35F5C98D8}" type="slidenum">
              <a:rPr lang="en-US" smtClean="0"/>
              <a:t>‹#›</a:t>
            </a:fld>
            <a:endParaRPr lang="en-US"/>
          </a:p>
        </p:txBody>
      </p:sp>
    </p:spTree>
    <p:extLst>
      <p:ext uri="{BB962C8B-B14F-4D97-AF65-F5344CB8AC3E}">
        <p14:creationId xmlns:p14="http://schemas.microsoft.com/office/powerpoint/2010/main" val="57034135"/>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this lesson we </a:t>
            </a:r>
            <a:r>
              <a:rPr lang="en-US" b="0" baseline="0" dirty="0"/>
              <a:t>are going </a:t>
            </a:r>
            <a:r>
              <a:rPr lang="en-US" baseline="0" dirty="0"/>
              <a:t>to look at the PYTHON database API. That’s right! We are finally going to write some Python code!</a:t>
            </a:r>
          </a:p>
          <a:p>
            <a:endParaRPr lang="en-US" baseline="0" dirty="0"/>
          </a:p>
          <a:p>
            <a:r>
              <a:rPr lang="en-US" baseline="0" dirty="0"/>
              <a:t>We’ll look at how to connect to a database – especially a Sequel-</a:t>
            </a:r>
            <a:r>
              <a:rPr lang="en-US" baseline="0" dirty="0" err="1"/>
              <a:t>ite</a:t>
            </a:r>
            <a:r>
              <a:rPr lang="en-US" baseline="0" dirty="0"/>
              <a:t> database.</a:t>
            </a:r>
          </a:p>
          <a:p>
            <a:endParaRPr lang="en-US" baseline="0" dirty="0"/>
          </a:p>
          <a:p>
            <a:r>
              <a:rPr lang="en-US" baseline="0" dirty="0"/>
              <a:t>We’ll finally send some S Q L statements to the database.</a:t>
            </a:r>
          </a:p>
          <a:p>
            <a:endParaRPr lang="en-US" baseline="0" dirty="0"/>
          </a:p>
          <a:p>
            <a:r>
              <a:rPr lang="en-US" baseline="0" dirty="0"/>
              <a:t>And we’ll look at the data cursor. You use a cursor object to step through rows returned from the database.</a:t>
            </a:r>
          </a:p>
          <a:p>
            <a:endParaRPr lang="en-US" baseline="0" dirty="0"/>
          </a:p>
          <a:p>
            <a:r>
              <a:rPr lang="en-US" baseline="0" dirty="0"/>
              <a:t>Finally we’ll look at some data modeling … how to convert rows of raw data into python objects that are easier to work with.</a:t>
            </a:r>
          </a:p>
        </p:txBody>
      </p:sp>
      <p:sp>
        <p:nvSpPr>
          <p:cNvPr id="4" name="Slide Number Placeholder 3"/>
          <p:cNvSpPr>
            <a:spLocks noGrp="1"/>
          </p:cNvSpPr>
          <p:nvPr>
            <p:ph type="sldNum" sz="quarter" idx="10"/>
          </p:nvPr>
        </p:nvSpPr>
        <p:spPr/>
        <p:txBody>
          <a:bodyPr/>
          <a:lstStyle/>
          <a:p>
            <a:fld id="{1C96B062-DEDE-4399-8EE2-30F35F5C98D8}" type="slidenum">
              <a:rPr lang="en-US" smtClean="0"/>
              <a:t>1</a:t>
            </a:fld>
            <a:endParaRPr lang="en-US"/>
          </a:p>
        </p:txBody>
      </p:sp>
      <p:sp>
        <p:nvSpPr>
          <p:cNvPr id="5" name="Footer Placeholder 4">
            <a:extLst>
              <a:ext uri="{FF2B5EF4-FFF2-40B4-BE49-F238E27FC236}">
                <a16:creationId xmlns:a16="http://schemas.microsoft.com/office/drawing/2014/main" id="{A358CC97-3049-4855-B84E-5390B5CC2CDE}"/>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296C4383-680F-491B-A76C-59A0EA88282C}"/>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4155849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our next code, here is a reminder of the Students and Grades relationship. Nothing new here. Just a reminder.</a:t>
            </a:r>
          </a:p>
          <a:p>
            <a:endParaRPr lang="en-US" dirty="0"/>
          </a:p>
          <a:p>
            <a:r>
              <a:rPr lang="en-US" dirty="0"/>
              <a:t>#1# Remember students have a primary key … the automatically generated student ID.</a:t>
            </a:r>
          </a:p>
          <a:p>
            <a:endParaRPr lang="en-US" dirty="0"/>
          </a:p>
          <a:p>
            <a:r>
              <a:rPr lang="en-US" dirty="0"/>
              <a:t>#2# The grades table has a column “student” that is a pointer to the student … a foreign key.</a:t>
            </a:r>
          </a:p>
          <a:p>
            <a:endParaRPr lang="en-US" dirty="0"/>
          </a:p>
          <a:p>
            <a:r>
              <a:rPr lang="en-US" dirty="0"/>
              <a:t>#3# If you get a row from the grades table and want to know whose grade is this?</a:t>
            </a:r>
          </a:p>
          <a:p>
            <a:endParaRPr lang="en-US" dirty="0"/>
          </a:p>
          <a:p>
            <a:r>
              <a:rPr lang="en-US" dirty="0"/>
              <a:t>#4# You find the primary key in students … that’s the row</a:t>
            </a:r>
          </a:p>
        </p:txBody>
      </p:sp>
      <p:sp>
        <p:nvSpPr>
          <p:cNvPr id="4" name="Slide Number Placeholder 3"/>
          <p:cNvSpPr>
            <a:spLocks noGrp="1"/>
          </p:cNvSpPr>
          <p:nvPr>
            <p:ph type="sldNum" sz="quarter" idx="10"/>
          </p:nvPr>
        </p:nvSpPr>
        <p:spPr/>
        <p:txBody>
          <a:bodyPr/>
          <a:lstStyle/>
          <a:p>
            <a:fld id="{1C96B062-DEDE-4399-8EE2-30F35F5C98D8}" type="slidenum">
              <a:rPr lang="en-US" smtClean="0"/>
              <a:t>10</a:t>
            </a:fld>
            <a:endParaRPr lang="en-US"/>
          </a:p>
        </p:txBody>
      </p:sp>
      <p:sp>
        <p:nvSpPr>
          <p:cNvPr id="5" name="Footer Placeholder 4">
            <a:extLst>
              <a:ext uri="{FF2B5EF4-FFF2-40B4-BE49-F238E27FC236}">
                <a16:creationId xmlns:a16="http://schemas.microsoft.com/office/drawing/2014/main" id="{A2C39497-2826-4F0D-BEEA-A5FBC58350F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128DC388-689F-41A6-94C6-39DBCB9304EF}"/>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27781752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try using extracting some meaningful data from the database. Let’s write a function to print the student with the highest grade.</a:t>
            </a:r>
          </a:p>
          <a:p>
            <a:endParaRPr lang="en-US" dirty="0"/>
          </a:p>
          <a:p>
            <a:r>
              <a:rPr lang="en-US" dirty="0"/>
              <a:t>This is going to involve the grades table, which has the actual grades. And we’ll have to cross reference to the students table which has the student’s name.</a:t>
            </a:r>
          </a:p>
          <a:p>
            <a:endParaRPr lang="en-US" dirty="0"/>
          </a:p>
          <a:p>
            <a:r>
              <a:rPr lang="en-US" dirty="0"/>
              <a:t>Let’s solve the problem with code first. After all, we are coders. It’s what we like to do … it’s what we are good at!</a:t>
            </a:r>
          </a:p>
          <a:p>
            <a:endParaRPr lang="en-US" dirty="0"/>
          </a:p>
          <a:p>
            <a:r>
              <a:rPr lang="en-US" dirty="0"/>
              <a:t>#1# We know how to fetch the data from the students table.</a:t>
            </a:r>
          </a:p>
          <a:p>
            <a:r>
              <a:rPr lang="en-US" dirty="0"/>
              <a:t>#2# We need the data from the grades table too.</a:t>
            </a:r>
          </a:p>
          <a:p>
            <a:endParaRPr lang="en-US" dirty="0"/>
          </a:p>
          <a:p>
            <a:r>
              <a:rPr lang="en-US" dirty="0"/>
              <a:t>#3# Let’s put the student information into a useable format like before. A dictionary will be fine here.</a:t>
            </a:r>
          </a:p>
          <a:p>
            <a:endParaRPr lang="en-US" dirty="0"/>
          </a:p>
          <a:p>
            <a:r>
              <a:rPr lang="en-US" dirty="0"/>
              <a:t>#4# Let’s do the same for the grades. Loop over the rows.</a:t>
            </a:r>
          </a:p>
          <a:p>
            <a:r>
              <a:rPr lang="en-US" dirty="0"/>
              <a:t>#5# Make a record for the grade and add it to a collection of grades</a:t>
            </a:r>
          </a:p>
          <a:p>
            <a:endParaRPr lang="en-US" dirty="0"/>
          </a:p>
          <a:p>
            <a:r>
              <a:rPr lang="en-US" dirty="0"/>
              <a:t>What kind of collection do we need? #6# a list of grades is fine here #7# add the grade</a:t>
            </a:r>
          </a:p>
          <a:p>
            <a:endParaRPr lang="en-US" dirty="0"/>
          </a:p>
          <a:p>
            <a:r>
              <a:rPr lang="en-US" dirty="0"/>
              <a:t>#8# Remember to close the connection</a:t>
            </a:r>
          </a:p>
          <a:p>
            <a:endParaRPr lang="en-US" dirty="0"/>
          </a:p>
          <a:p>
            <a:r>
              <a:rPr lang="en-US" dirty="0"/>
              <a:t>#9# And call the function to find the highest grade from our loaded data</a:t>
            </a:r>
          </a:p>
          <a:p>
            <a:endParaRPr lang="en-US" dirty="0"/>
          </a:p>
          <a:p>
            <a:r>
              <a:rPr lang="en-US" dirty="0"/>
              <a:t>#9# I’ll write it over here</a:t>
            </a:r>
          </a:p>
          <a:p>
            <a:r>
              <a:rPr lang="en-US" dirty="0"/>
              <a:t>#10# We are going to loop over the grades to find the highest one. We’ll start with the first row. Note that “high” is a row in our list … not just the grade.</a:t>
            </a:r>
          </a:p>
          <a:p>
            <a:r>
              <a:rPr lang="en-US" dirty="0"/>
              <a:t>#11# Loop over all the rows of grades in the list</a:t>
            </a:r>
          </a:p>
          <a:p>
            <a:r>
              <a:rPr lang="en-US" dirty="0"/>
              <a:t>#12# Replace the “high” row with the current row if the grade is higher</a:t>
            </a:r>
          </a:p>
          <a:p>
            <a:endParaRPr lang="en-US" dirty="0"/>
          </a:p>
          <a:p>
            <a:r>
              <a:rPr lang="en-US" dirty="0"/>
              <a:t>#13# Now that we have the row with the highest grade, we can lookup the student’s object.</a:t>
            </a:r>
          </a:p>
          <a:p>
            <a:r>
              <a:rPr lang="en-US" dirty="0"/>
              <a:t>The “student” attribute is the student’s ID. We use that to look up the student in the dictionary.</a:t>
            </a:r>
          </a:p>
          <a:p>
            <a:endParaRPr lang="en-US" dirty="0"/>
          </a:p>
          <a:p>
            <a:r>
              <a:rPr lang="en-US" dirty="0"/>
              <a:t>#14# Print the grade and name</a:t>
            </a:r>
          </a:p>
          <a:p>
            <a:endParaRPr lang="en-US" dirty="0"/>
          </a:p>
          <a:p>
            <a:r>
              <a:rPr lang="en-US" dirty="0"/>
              <a:t>#15# And we have Pat with a 97</a:t>
            </a:r>
          </a:p>
          <a:p>
            <a:endParaRPr lang="en-US" dirty="0"/>
          </a:p>
          <a:p>
            <a:r>
              <a:rPr lang="en-US" dirty="0"/>
              <a:t>Print Highest Grade … piece of cake.</a:t>
            </a:r>
          </a:p>
          <a:p>
            <a:r>
              <a:rPr lang="en-US" dirty="0"/>
              <a:t>#12# If the given</a:t>
            </a:r>
          </a:p>
        </p:txBody>
      </p:sp>
      <p:sp>
        <p:nvSpPr>
          <p:cNvPr id="4" name="Slide Number Placeholder 3"/>
          <p:cNvSpPr>
            <a:spLocks noGrp="1"/>
          </p:cNvSpPr>
          <p:nvPr>
            <p:ph type="sldNum" sz="quarter" idx="10"/>
          </p:nvPr>
        </p:nvSpPr>
        <p:spPr/>
        <p:txBody>
          <a:bodyPr/>
          <a:lstStyle/>
          <a:p>
            <a:fld id="{1C96B062-DEDE-4399-8EE2-30F35F5C98D8}" type="slidenum">
              <a:rPr lang="en-US" smtClean="0"/>
              <a:t>11</a:t>
            </a:fld>
            <a:endParaRPr lang="en-US"/>
          </a:p>
        </p:txBody>
      </p:sp>
      <p:sp>
        <p:nvSpPr>
          <p:cNvPr id="5" name="Footer Placeholder 4">
            <a:extLst>
              <a:ext uri="{FF2B5EF4-FFF2-40B4-BE49-F238E27FC236}">
                <a16:creationId xmlns:a16="http://schemas.microsoft.com/office/drawing/2014/main" id="{58A75E99-93CC-41D7-9BC7-6D91AFD75787}"/>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B93F8DBF-C14D-4616-959D-27FA9738D489}"/>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18547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try again, but this time we’ll let the database do the work for us.</a:t>
            </a:r>
          </a:p>
          <a:p>
            <a:endParaRPr lang="en-US" dirty="0"/>
          </a:p>
          <a:p>
            <a:r>
              <a:rPr lang="en-US" dirty="0"/>
              <a:t>#1# Get a connection and a cursor.</a:t>
            </a:r>
          </a:p>
          <a:p>
            <a:endParaRPr lang="en-US" dirty="0"/>
          </a:p>
          <a:p>
            <a:r>
              <a:rPr lang="en-US" dirty="0"/>
              <a:t>#2# Now for some SQL magic. Select, and I’m using a multiline string here to make it easier to read.</a:t>
            </a:r>
          </a:p>
          <a:p>
            <a:endParaRPr lang="en-US" dirty="0"/>
          </a:p>
          <a:p>
            <a:r>
              <a:rPr lang="en-US" dirty="0"/>
              <a:t>#3# I only want these columns in this order …. Name (from students) and grade (from grades).</a:t>
            </a:r>
          </a:p>
          <a:p>
            <a:endParaRPr lang="en-US" dirty="0"/>
          </a:p>
          <a:p>
            <a:r>
              <a:rPr lang="en-US" dirty="0"/>
              <a:t>#4# Data from</a:t>
            </a:r>
          </a:p>
          <a:p>
            <a:endParaRPr lang="en-US" dirty="0"/>
          </a:p>
          <a:p>
            <a:r>
              <a:rPr lang="en-US" dirty="0"/>
              <a:t>#5# students and grades … doing a join here</a:t>
            </a:r>
          </a:p>
          <a:p>
            <a:endParaRPr lang="en-US" dirty="0"/>
          </a:p>
          <a:p>
            <a:r>
              <a:rPr lang="en-US" dirty="0"/>
              <a:t>#6# My where clause</a:t>
            </a:r>
          </a:p>
          <a:p>
            <a:endParaRPr lang="en-US" dirty="0"/>
          </a:p>
          <a:p>
            <a:r>
              <a:rPr lang="en-US" dirty="0"/>
              <a:t>#7# Only where the student id’s match … that’s my foreign key relationship</a:t>
            </a:r>
          </a:p>
          <a:p>
            <a:endParaRPr lang="en-US" dirty="0"/>
          </a:p>
          <a:p>
            <a:r>
              <a:rPr lang="en-US" dirty="0"/>
              <a:t>#8# Finally, I’ll order by the grades with the highest grade first</a:t>
            </a:r>
          </a:p>
          <a:p>
            <a:endParaRPr lang="en-US" dirty="0"/>
          </a:p>
          <a:p>
            <a:r>
              <a:rPr lang="en-US" dirty="0"/>
              <a:t>#9# Now I didn’t just spew this string into my python code at once. I used the command line tool to build up the pieces interactively. I tried some things, added some clauses, and got it working there. Then I copy/pasted it into my python.</a:t>
            </a:r>
          </a:p>
          <a:p>
            <a:endParaRPr lang="en-US" dirty="0"/>
          </a:p>
          <a:p>
            <a:r>
              <a:rPr lang="en-US" dirty="0"/>
              <a:t>And the python code to process the database result rows?</a:t>
            </a:r>
          </a:p>
          <a:p>
            <a:endParaRPr lang="en-US" dirty="0"/>
          </a:p>
          <a:p>
            <a:r>
              <a:rPr lang="en-US" dirty="0"/>
              <a:t>#10# Get the first row</a:t>
            </a:r>
          </a:p>
          <a:p>
            <a:r>
              <a:rPr lang="en-US" dirty="0"/>
              <a:t>#11# And print the columns. #12# That’s it.</a:t>
            </a:r>
          </a:p>
          <a:p>
            <a:endParaRPr lang="en-US" dirty="0"/>
          </a:p>
          <a:p>
            <a:r>
              <a:rPr lang="en-US" dirty="0"/>
              <a:t>#13# Oh … and don’t forget to close the connection</a:t>
            </a:r>
          </a:p>
        </p:txBody>
      </p:sp>
      <p:sp>
        <p:nvSpPr>
          <p:cNvPr id="4" name="Slide Number Placeholder 3"/>
          <p:cNvSpPr>
            <a:spLocks noGrp="1"/>
          </p:cNvSpPr>
          <p:nvPr>
            <p:ph type="sldNum" sz="quarter" idx="10"/>
          </p:nvPr>
        </p:nvSpPr>
        <p:spPr/>
        <p:txBody>
          <a:bodyPr/>
          <a:lstStyle/>
          <a:p>
            <a:fld id="{1C96B062-DEDE-4399-8EE2-30F35F5C98D8}" type="slidenum">
              <a:rPr lang="en-US" smtClean="0"/>
              <a:t>12</a:t>
            </a:fld>
            <a:endParaRPr lang="en-US"/>
          </a:p>
        </p:txBody>
      </p:sp>
      <p:sp>
        <p:nvSpPr>
          <p:cNvPr id="5" name="Footer Placeholder 4">
            <a:extLst>
              <a:ext uri="{FF2B5EF4-FFF2-40B4-BE49-F238E27FC236}">
                <a16:creationId xmlns:a16="http://schemas.microsoft.com/office/drawing/2014/main" id="{4B859CBA-7414-4A32-A4D0-108D28863779}"/>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CCD04077-508B-45C9-94CF-198260715DD8}"/>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522993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 way was faster?</a:t>
            </a:r>
          </a:p>
          <a:p>
            <a:endParaRPr lang="en-US" dirty="0"/>
          </a:p>
          <a:p>
            <a:r>
              <a:rPr lang="en-US" dirty="0"/>
              <a:t>#1# Well, to RUN … probably the second one. Database servers are fast … probably faster than python on your client machine.</a:t>
            </a:r>
          </a:p>
          <a:p>
            <a:r>
              <a:rPr lang="en-US" dirty="0"/>
              <a:t>#2# The code running on the DB has been optimized over the years to chase these relationships.</a:t>
            </a:r>
          </a:p>
          <a:p>
            <a:r>
              <a:rPr lang="en-US" dirty="0"/>
              <a:t>#3# Generally you should let the database do as much work as it can for you</a:t>
            </a:r>
          </a:p>
          <a:p>
            <a:endParaRPr lang="en-US" dirty="0"/>
          </a:p>
          <a:p>
            <a:r>
              <a:rPr lang="en-US" dirty="0"/>
              <a:t>That does require you to know about SQL and joins and the schema of the database. Your DB administrator can help you with the fancy statements that you can then paste into your code.</a:t>
            </a:r>
          </a:p>
          <a:p>
            <a:endParaRPr lang="en-US" dirty="0"/>
          </a:p>
          <a:p>
            <a:r>
              <a:rPr lang="en-US" dirty="0"/>
              <a:t>But there will always be complex things the database can’t do for you.</a:t>
            </a:r>
          </a:p>
          <a:p>
            <a:endParaRPr lang="en-US" dirty="0"/>
          </a:p>
          <a:p>
            <a:r>
              <a:rPr lang="en-US" dirty="0"/>
              <a:t>#5# Maybe you are superstitious and want to find all the grades where digits of the grades add up to 13.</a:t>
            </a:r>
          </a:p>
          <a:p>
            <a:endParaRPr lang="en-US" dirty="0"/>
          </a:p>
          <a:p>
            <a:r>
              <a:rPr lang="en-US" dirty="0"/>
              <a:t>#6# Like this. Ninety four. Nine + 4 is 13. But seventy four … seven + 4 is 11.</a:t>
            </a:r>
          </a:p>
          <a:p>
            <a:endParaRPr lang="en-US" dirty="0"/>
          </a:p>
          <a:p>
            <a:r>
              <a:rPr lang="en-US" dirty="0"/>
              <a:t>You will have to run the rows of the database yourself to get that info.</a:t>
            </a:r>
          </a:p>
          <a:p>
            <a:endParaRPr lang="en-US" dirty="0"/>
          </a:p>
          <a:p>
            <a:r>
              <a:rPr lang="en-US" dirty="0"/>
              <a:t>Interestingly, as soon as made this slide I noticed that #7# this is the 13</a:t>
            </a:r>
            <a:r>
              <a:rPr lang="en-US" baseline="30000" dirty="0"/>
              <a:t>th</a:t>
            </a:r>
            <a:r>
              <a:rPr lang="en-US" dirty="0"/>
              <a:t> slide in the lesson. I’m not superstitious, but that’s a little creepy.</a:t>
            </a:r>
          </a:p>
        </p:txBody>
      </p:sp>
      <p:sp>
        <p:nvSpPr>
          <p:cNvPr id="4" name="Slide Number Placeholder 3"/>
          <p:cNvSpPr>
            <a:spLocks noGrp="1"/>
          </p:cNvSpPr>
          <p:nvPr>
            <p:ph type="sldNum" sz="quarter" idx="10"/>
          </p:nvPr>
        </p:nvSpPr>
        <p:spPr/>
        <p:txBody>
          <a:bodyPr/>
          <a:lstStyle/>
          <a:p>
            <a:fld id="{1C96B062-DEDE-4399-8EE2-30F35F5C98D8}" type="slidenum">
              <a:rPr lang="en-US" smtClean="0"/>
              <a:t>13</a:t>
            </a:fld>
            <a:endParaRPr lang="en-US"/>
          </a:p>
        </p:txBody>
      </p:sp>
      <p:sp>
        <p:nvSpPr>
          <p:cNvPr id="5" name="Footer Placeholder 4">
            <a:extLst>
              <a:ext uri="{FF2B5EF4-FFF2-40B4-BE49-F238E27FC236}">
                <a16:creationId xmlns:a16="http://schemas.microsoft.com/office/drawing/2014/main" id="{7F2AE5B7-728E-4FD2-A171-5CD463672A28}"/>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3062E73F-FBDC-4E10-8A96-D3097616074D}"/>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6545720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Here are some things to think about … nothing to submit to me … totally optional.</a:t>
            </a:r>
          </a:p>
          <a:p>
            <a:endParaRPr lang="en-US" baseline="0" dirty="0"/>
          </a:p>
          <a:p>
            <a:r>
              <a:rPr lang="en-US" baseline="0" dirty="0"/>
              <a:t>Go ahead and add the “</a:t>
            </a:r>
            <a:r>
              <a:rPr lang="en-US" baseline="0" dirty="0" err="1"/>
              <a:t>setName</a:t>
            </a:r>
            <a:r>
              <a:rPr lang="en-US" baseline="0" dirty="0"/>
              <a:t>” function to the Student class. Add the code to “update” the database with a name change.</a:t>
            </a:r>
          </a:p>
          <a:p>
            <a:endParaRPr lang="en-US" baseline="0" dirty="0"/>
          </a:p>
          <a:p>
            <a:r>
              <a:rPr lang="en-US" baseline="0" dirty="0"/>
              <a:t>Write a program to print the grade, name, and phone number for all students with a failing grade. Mrs. Horton will call their parents!</a:t>
            </a:r>
          </a:p>
          <a:p>
            <a:endParaRPr lang="en-US" baseline="0" dirty="0"/>
          </a:p>
          <a:p>
            <a:r>
              <a:rPr lang="en-US" baseline="0" dirty="0"/>
              <a:t>Back to our “13” example. You could add a column to the grades table to track the total of the digits. That would make it easy to search for 13s. How would you write the code to “add a row” to the table?</a:t>
            </a:r>
          </a:p>
          <a:p>
            <a:endParaRPr lang="en-US" baseline="0" dirty="0"/>
          </a:p>
          <a:p>
            <a:r>
              <a:rPr lang="en-US" baseline="0" dirty="0"/>
              <a:t>Send me questions and comments. See you </a:t>
            </a:r>
            <a:r>
              <a:rPr lang="en-US" baseline="0"/>
              <a:t>next time.</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C96B062-DEDE-4399-8EE2-30F35F5C98D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a:extLst>
              <a:ext uri="{FF2B5EF4-FFF2-40B4-BE49-F238E27FC236}">
                <a16:creationId xmlns:a16="http://schemas.microsoft.com/office/drawing/2014/main" id="{39C7E4CF-CC4E-4B7C-9ADA-E414A06FC63B}"/>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A16A501-9EE9-4CA4-9B48-493D6A6ADB53}"/>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733659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additional reading on the web.</a:t>
            </a:r>
            <a:endParaRPr lang="en-US" baseline="0" dirty="0"/>
          </a:p>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t>2</a:t>
            </a:fld>
            <a:endParaRPr lang="en-US"/>
          </a:p>
        </p:txBody>
      </p:sp>
      <p:sp>
        <p:nvSpPr>
          <p:cNvPr id="5" name="Footer Placeholder 4">
            <a:extLst>
              <a:ext uri="{FF2B5EF4-FFF2-40B4-BE49-F238E27FC236}">
                <a16:creationId xmlns:a16="http://schemas.microsoft.com/office/drawing/2014/main" id="{D8F54663-FC39-447B-B752-2B65249405F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10D337C3-D683-47B7-9AB7-2D08D9520504}"/>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4210484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databases you can choose for your application. The different vendors provide their own python modules to talk to their own databases.</a:t>
            </a:r>
          </a:p>
          <a:p>
            <a:endParaRPr lang="en-US" dirty="0"/>
          </a:p>
          <a:p>
            <a:r>
              <a:rPr lang="en-US" dirty="0"/>
              <a:t>The python DB API specification is a document that describes how vendors should design their interface code. Vendors don’t have to follow the spec. But if they do then developers are more likely to use their products because they already know how the API works.</a:t>
            </a:r>
          </a:p>
          <a:p>
            <a:endParaRPr lang="en-US" dirty="0"/>
          </a:p>
          <a:p>
            <a:r>
              <a:rPr lang="en-US" dirty="0"/>
              <a:t>When vendors follow the API it makes it easy for developers to swap one database for another … since the code is basically the same.</a:t>
            </a:r>
          </a:p>
          <a:p>
            <a:endParaRPr lang="en-US" dirty="0"/>
          </a:p>
          <a:p>
            <a:r>
              <a:rPr lang="en-US" dirty="0"/>
              <a:t>#1# Thus much of your code will be portable between different databases</a:t>
            </a:r>
          </a:p>
          <a:p>
            <a:endParaRPr lang="en-US" dirty="0"/>
          </a:p>
          <a:p>
            <a:r>
              <a:rPr lang="en-US" dirty="0"/>
              <a:t>#2# I say “much” because the way you connect to a database is vendor-specific. The arguments you pass and the options you can use are very different. We’ll see the differences in a minute.</a:t>
            </a:r>
          </a:p>
          <a:p>
            <a:endParaRPr lang="en-US" dirty="0"/>
          </a:p>
          <a:p>
            <a:r>
              <a:rPr lang="en-US" dirty="0"/>
              <a:t>#3# The basics of SQL are the same across most databases. But you will run into differences. For instance, some vendors support a BOOLEAN data type – others do not. SQLite does NOT have a </a:t>
            </a:r>
            <a:r>
              <a:rPr lang="en-US" dirty="0" err="1"/>
              <a:t>boolean</a:t>
            </a:r>
            <a:r>
              <a:rPr lang="en-US" dirty="0"/>
              <a:t> datatype. You use integers 1 and 0 for true and false.</a:t>
            </a:r>
          </a:p>
        </p:txBody>
      </p:sp>
      <p:sp>
        <p:nvSpPr>
          <p:cNvPr id="4" name="Slide Number Placeholder 3"/>
          <p:cNvSpPr>
            <a:spLocks noGrp="1"/>
          </p:cNvSpPr>
          <p:nvPr>
            <p:ph type="sldNum" sz="quarter" idx="10"/>
          </p:nvPr>
        </p:nvSpPr>
        <p:spPr/>
        <p:txBody>
          <a:bodyPr/>
          <a:lstStyle/>
          <a:p>
            <a:fld id="{1C96B062-DEDE-4399-8EE2-30F35F5C98D8}" type="slidenum">
              <a:rPr lang="en-US" smtClean="0"/>
              <a:t>3</a:t>
            </a:fld>
            <a:endParaRPr lang="en-US"/>
          </a:p>
        </p:txBody>
      </p:sp>
      <p:sp>
        <p:nvSpPr>
          <p:cNvPr id="5" name="Footer Placeholder 4">
            <a:extLst>
              <a:ext uri="{FF2B5EF4-FFF2-40B4-BE49-F238E27FC236}">
                <a16:creationId xmlns:a16="http://schemas.microsoft.com/office/drawing/2014/main" id="{98FEE65A-272B-4CBC-98DF-0C54A4650D5F}"/>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BF44AB15-4A04-47B8-86EF-50DC80840EF8}"/>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3928738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you must import the database module. </a:t>
            </a:r>
          </a:p>
          <a:p>
            <a:endParaRPr lang="en-US" dirty="0"/>
          </a:p>
          <a:p>
            <a:r>
              <a:rPr lang="en-US" dirty="0"/>
              <a:t>If you installed a database you might have to copy python drivers around or use PIP to install the python drivers.</a:t>
            </a:r>
          </a:p>
          <a:p>
            <a:endParaRPr lang="en-US" dirty="0"/>
          </a:p>
          <a:p>
            <a:r>
              <a:rPr lang="en-US" dirty="0"/>
              <a:t>#1# The Sequel-</a:t>
            </a:r>
            <a:r>
              <a:rPr lang="en-US" dirty="0" err="1"/>
              <a:t>ite</a:t>
            </a:r>
            <a:r>
              <a:rPr lang="en-US" dirty="0"/>
              <a:t> 3 driver comes installed in python. Just import it and you are good to go.</a:t>
            </a:r>
          </a:p>
          <a:p>
            <a:endParaRPr lang="en-US" dirty="0"/>
          </a:p>
          <a:p>
            <a:r>
              <a:rPr lang="en-US" dirty="0"/>
              <a:t>#2# The DB API spec suggests that vendors provide a “connect” method for connecting to the database. Sequel-</a:t>
            </a:r>
            <a:r>
              <a:rPr lang="en-US" dirty="0" err="1"/>
              <a:t>ite</a:t>
            </a:r>
            <a:r>
              <a:rPr lang="en-US" dirty="0"/>
              <a:t> 3 follows the spec – you use the connect method passing in the name of the database file you want to work with.</a:t>
            </a:r>
          </a:p>
          <a:p>
            <a:endParaRPr lang="en-US" dirty="0"/>
          </a:p>
          <a:p>
            <a:r>
              <a:rPr lang="en-US" dirty="0"/>
              <a:t>#3# This connection string is specific to sequel-</a:t>
            </a:r>
            <a:r>
              <a:rPr lang="en-US" dirty="0" err="1"/>
              <a:t>ite</a:t>
            </a:r>
            <a:r>
              <a:rPr lang="en-US" dirty="0"/>
              <a:t>. Other databases need the host-name and port of the database server. They might need the name of the database, login credentials – all kinds of additional information. Sequel-lite is easy. We just give a file name.</a:t>
            </a:r>
          </a:p>
          <a:p>
            <a:endParaRPr lang="en-US" dirty="0"/>
          </a:p>
          <a:p>
            <a:r>
              <a:rPr lang="en-US" dirty="0"/>
              <a:t>#4# Once you have a connection you need a cursor object. This is how you get one.</a:t>
            </a:r>
          </a:p>
          <a:p>
            <a:endParaRPr lang="en-US" dirty="0"/>
          </a:p>
          <a:p>
            <a:r>
              <a:rPr lang="en-US" dirty="0"/>
              <a:t>#5# You tell the cursor object to execute your SQL statement.</a:t>
            </a:r>
          </a:p>
          <a:p>
            <a:endParaRPr lang="en-US" dirty="0"/>
          </a:p>
          <a:p>
            <a:r>
              <a:rPr lang="en-US" dirty="0"/>
              <a:t>#6# You put just ONE statement here, and you don’t put the semicolon.</a:t>
            </a:r>
          </a:p>
          <a:p>
            <a:endParaRPr lang="en-US" dirty="0"/>
          </a:p>
          <a:p>
            <a:r>
              <a:rPr lang="en-US" dirty="0"/>
              <a:t>The database executes your sequel statement and returns the rows. You use the cursor object to step over the rows one by one. We’ll see the different methods you can call shortly, but the easiest is just</a:t>
            </a:r>
          </a:p>
          <a:p>
            <a:endParaRPr lang="en-US" dirty="0"/>
          </a:p>
          <a:p>
            <a:r>
              <a:rPr lang="en-US" dirty="0"/>
              <a:t>#7# fetch all the rows. Now </a:t>
            </a:r>
            <a:r>
              <a:rPr lang="en-US" dirty="0" err="1"/>
              <a:t>studentsRows</a:t>
            </a:r>
            <a:r>
              <a:rPr lang="en-US" dirty="0"/>
              <a:t> is a collection of some kind that has all the returned information.</a:t>
            </a:r>
          </a:p>
          <a:p>
            <a:endParaRPr lang="en-US" dirty="0"/>
          </a:p>
          <a:p>
            <a:r>
              <a:rPr lang="en-US" dirty="0"/>
              <a:t>What kind of object is it? #8# Let’s print it.</a:t>
            </a:r>
          </a:p>
          <a:p>
            <a:endParaRPr lang="en-US" dirty="0"/>
          </a:p>
          <a:p>
            <a:r>
              <a:rPr lang="en-US" dirty="0"/>
              <a:t>#9# Ah. It is a simple list of rows. Each row is a tuple of three values … one for each column. Row 0, Row 1, and Row 2 we access by index. Then we index the individual tuple.</a:t>
            </a:r>
          </a:p>
          <a:p>
            <a:endParaRPr lang="en-US" dirty="0"/>
          </a:p>
          <a:p>
            <a:r>
              <a:rPr lang="en-US" dirty="0"/>
              <a:t>#10# For instance … row 1 is here, then cell 2 within the tuple is … #11# the phone number 1234.</a:t>
            </a:r>
          </a:p>
          <a:p>
            <a:endParaRPr lang="en-US" dirty="0"/>
          </a:p>
          <a:p>
            <a:r>
              <a:rPr lang="en-US" dirty="0"/>
              <a:t>And very importantly. As soon as you are done with the connection #12# you close it. When you need the database again you open a new connection, do your work, and close the connection.</a:t>
            </a:r>
          </a:p>
        </p:txBody>
      </p:sp>
      <p:sp>
        <p:nvSpPr>
          <p:cNvPr id="4" name="Slide Number Placeholder 3"/>
          <p:cNvSpPr>
            <a:spLocks noGrp="1"/>
          </p:cNvSpPr>
          <p:nvPr>
            <p:ph type="sldNum" sz="quarter" idx="10"/>
          </p:nvPr>
        </p:nvSpPr>
        <p:spPr/>
        <p:txBody>
          <a:bodyPr/>
          <a:lstStyle/>
          <a:p>
            <a:fld id="{1C96B062-DEDE-4399-8EE2-30F35F5C98D8}" type="slidenum">
              <a:rPr lang="en-US" smtClean="0"/>
              <a:t>4</a:t>
            </a:fld>
            <a:endParaRPr lang="en-US"/>
          </a:p>
        </p:txBody>
      </p:sp>
      <p:sp>
        <p:nvSpPr>
          <p:cNvPr id="5" name="Footer Placeholder 4">
            <a:extLst>
              <a:ext uri="{FF2B5EF4-FFF2-40B4-BE49-F238E27FC236}">
                <a16:creationId xmlns:a16="http://schemas.microsoft.com/office/drawing/2014/main" id="{8F3A5C20-338C-4596-B6C3-2A4A44BDE4C7}"/>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D9F64E8-5D80-457C-8E1A-61B99615B604}"/>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2782518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have a look at some connect calls for other databases.</a:t>
            </a:r>
          </a:p>
          <a:p>
            <a:endParaRPr lang="en-US" dirty="0"/>
          </a:p>
          <a:p>
            <a:r>
              <a:rPr lang="en-US" dirty="0"/>
              <a:t>#1# For </a:t>
            </a:r>
            <a:r>
              <a:rPr lang="en-US" dirty="0" err="1"/>
              <a:t>postres</a:t>
            </a:r>
            <a:endParaRPr lang="en-US" dirty="0"/>
          </a:p>
          <a:p>
            <a:endParaRPr lang="en-US" dirty="0"/>
          </a:p>
          <a:p>
            <a:r>
              <a:rPr lang="en-US" dirty="0"/>
              <a:t>#2# You import the driver psycopg2. You have to install that into python yourself.</a:t>
            </a:r>
          </a:p>
          <a:p>
            <a:r>
              <a:rPr lang="en-US" dirty="0"/>
              <a:t>#3# A typical connection looks like this. Database name, user, password, the host and port where the server is running.</a:t>
            </a:r>
          </a:p>
          <a:p>
            <a:endParaRPr lang="en-US" dirty="0"/>
          </a:p>
          <a:p>
            <a:r>
              <a:rPr lang="en-US" dirty="0"/>
              <a:t>#4# For Oracle 11g</a:t>
            </a:r>
          </a:p>
          <a:p>
            <a:r>
              <a:rPr lang="en-US" dirty="0"/>
              <a:t>#5# import the driver …</a:t>
            </a:r>
          </a:p>
          <a:p>
            <a:r>
              <a:rPr lang="en-US" dirty="0"/>
              <a:t>#6# The connect call is a single string that includes username, password, server address, and database.</a:t>
            </a:r>
          </a:p>
          <a:p>
            <a:endParaRPr lang="en-US" dirty="0"/>
          </a:p>
          <a:p>
            <a:r>
              <a:rPr lang="en-US" dirty="0"/>
              <a:t>#7# SQLite we’ve seen</a:t>
            </a:r>
          </a:p>
          <a:p>
            <a:endParaRPr lang="en-US" dirty="0"/>
          </a:p>
          <a:p>
            <a:r>
              <a:rPr lang="en-US" dirty="0"/>
              <a:t>But remember that foreign key checking is turned off by default. Remember how to turn it on?</a:t>
            </a:r>
          </a:p>
          <a:p>
            <a:endParaRPr lang="en-US" dirty="0"/>
          </a:p>
          <a:p>
            <a:r>
              <a:rPr lang="en-US" dirty="0"/>
              <a:t>#8# You execute a sequel-</a:t>
            </a:r>
            <a:r>
              <a:rPr lang="en-US" dirty="0" err="1"/>
              <a:t>ite</a:t>
            </a:r>
            <a:r>
              <a:rPr lang="en-US" dirty="0"/>
              <a:t> specific command as the first line of every connection you make</a:t>
            </a:r>
          </a:p>
          <a:p>
            <a:endParaRPr lang="en-US" dirty="0"/>
          </a:p>
          <a:p>
            <a:r>
              <a:rPr lang="en-US" dirty="0"/>
              <a:t>Now your code AFTER these different connection lines is exactly the same. You get cursors, execute statements, and step over return rows.</a:t>
            </a:r>
          </a:p>
        </p:txBody>
      </p:sp>
      <p:sp>
        <p:nvSpPr>
          <p:cNvPr id="4" name="Slide Number Placeholder 3"/>
          <p:cNvSpPr>
            <a:spLocks noGrp="1"/>
          </p:cNvSpPr>
          <p:nvPr>
            <p:ph type="sldNum" sz="quarter" idx="10"/>
          </p:nvPr>
        </p:nvSpPr>
        <p:spPr/>
        <p:txBody>
          <a:bodyPr/>
          <a:lstStyle/>
          <a:p>
            <a:fld id="{1C96B062-DEDE-4399-8EE2-30F35F5C98D8}" type="slidenum">
              <a:rPr lang="en-US" smtClean="0"/>
              <a:t>5</a:t>
            </a:fld>
            <a:endParaRPr lang="en-US"/>
          </a:p>
        </p:txBody>
      </p:sp>
      <p:sp>
        <p:nvSpPr>
          <p:cNvPr id="5" name="Footer Placeholder 4">
            <a:extLst>
              <a:ext uri="{FF2B5EF4-FFF2-40B4-BE49-F238E27FC236}">
                <a16:creationId xmlns:a16="http://schemas.microsoft.com/office/drawing/2014/main" id="{DE8B10D1-2452-44AC-A473-C7C3CDD909F0}"/>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D5BB0CB9-9A8C-44C9-850C-E14D2DD71ABB}"/>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1685470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different ways you can work with the cursor object.</a:t>
            </a:r>
          </a:p>
          <a:p>
            <a:endParaRPr lang="en-US" dirty="0"/>
          </a:p>
          <a:p>
            <a:r>
              <a:rPr lang="en-US" dirty="0"/>
              <a:t>Here we have our connection to the database.</a:t>
            </a:r>
          </a:p>
          <a:p>
            <a:endParaRPr lang="en-US" dirty="0"/>
          </a:p>
          <a:p>
            <a:r>
              <a:rPr lang="en-US" dirty="0"/>
              <a:t>#1# We get all the rows from the students table … This is what we put in the database in case you forgot</a:t>
            </a:r>
          </a:p>
          <a:p>
            <a:endParaRPr lang="en-US" dirty="0"/>
          </a:p>
          <a:p>
            <a:r>
              <a:rPr lang="en-US" dirty="0"/>
              <a:t>#2# The “</a:t>
            </a:r>
            <a:r>
              <a:rPr lang="en-US" dirty="0" err="1"/>
              <a:t>fetchone</a:t>
            </a:r>
            <a:r>
              <a:rPr lang="en-US" dirty="0"/>
              <a:t>” method gets a single row from the database</a:t>
            </a:r>
          </a:p>
          <a:p>
            <a:endParaRPr lang="en-US" dirty="0"/>
          </a:p>
          <a:p>
            <a:r>
              <a:rPr lang="en-US" dirty="0"/>
              <a:t>#3# Specifically it gets the NEXT one, which is the first one if this is the first time you used the cursor.</a:t>
            </a:r>
          </a:p>
          <a:p>
            <a:r>
              <a:rPr lang="en-US" dirty="0"/>
              <a:t>#4# Print the object … #5# it is a single tuple</a:t>
            </a:r>
          </a:p>
          <a:p>
            <a:endParaRPr lang="en-US" dirty="0"/>
          </a:p>
          <a:p>
            <a:r>
              <a:rPr lang="en-US" dirty="0"/>
              <a:t>How about fetch-two or fetch-three? #6# Well there is the “</a:t>
            </a:r>
            <a:r>
              <a:rPr lang="en-US" dirty="0" err="1"/>
              <a:t>fetchmany</a:t>
            </a:r>
            <a:r>
              <a:rPr lang="en-US" dirty="0"/>
              <a:t>” method that returns as many as you want. #7# just pass in the number you want</a:t>
            </a:r>
          </a:p>
          <a:p>
            <a:endParaRPr lang="en-US" dirty="0"/>
          </a:p>
          <a:p>
            <a:r>
              <a:rPr lang="en-US" dirty="0"/>
              <a:t>#8# I asked for two … I got the next two. Chris and Pat. I already fetched the first row.</a:t>
            </a:r>
          </a:p>
          <a:p>
            <a:endParaRPr lang="en-US" dirty="0"/>
          </a:p>
          <a:p>
            <a:r>
              <a:rPr lang="en-US" dirty="0"/>
              <a:t>#9# And what does </a:t>
            </a:r>
            <a:r>
              <a:rPr lang="en-US" dirty="0" err="1"/>
              <a:t>fetchall</a:t>
            </a:r>
            <a:r>
              <a:rPr lang="en-US" dirty="0"/>
              <a:t> do? It doesn’t get all the rows in the results. #10# It gets all the REMAINING rows from the cursor’s current position. The cursor is at the end of the result set. #11# so I get back an empty list. There were no more rows at the cursor.</a:t>
            </a:r>
          </a:p>
        </p:txBody>
      </p:sp>
      <p:sp>
        <p:nvSpPr>
          <p:cNvPr id="4" name="Slide Number Placeholder 3"/>
          <p:cNvSpPr>
            <a:spLocks noGrp="1"/>
          </p:cNvSpPr>
          <p:nvPr>
            <p:ph type="sldNum" sz="quarter" idx="10"/>
          </p:nvPr>
        </p:nvSpPr>
        <p:spPr/>
        <p:txBody>
          <a:bodyPr/>
          <a:lstStyle/>
          <a:p>
            <a:fld id="{1C96B062-DEDE-4399-8EE2-30F35F5C98D8}" type="slidenum">
              <a:rPr lang="en-US" smtClean="0"/>
              <a:t>6</a:t>
            </a:fld>
            <a:endParaRPr lang="en-US"/>
          </a:p>
        </p:txBody>
      </p:sp>
      <p:sp>
        <p:nvSpPr>
          <p:cNvPr id="5" name="Footer Placeholder 4">
            <a:extLst>
              <a:ext uri="{FF2B5EF4-FFF2-40B4-BE49-F238E27FC236}">
                <a16:creationId xmlns:a16="http://schemas.microsoft.com/office/drawing/2014/main" id="{8B354EAF-D43D-4608-8A2A-447A69E3D1AD}"/>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660F771-1DC9-4763-A27D-5CD62AF01FE1}"/>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41957571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STUDENTS table is a collection of student objects … each row is contains one object with attributes ID, NAME, and PHONE.</a:t>
            </a:r>
          </a:p>
          <a:p>
            <a:endParaRPr lang="en-US" dirty="0"/>
          </a:p>
          <a:p>
            <a:r>
              <a:rPr lang="en-US" dirty="0"/>
              <a:t>The database models this as a list of tuples, which might not be the best format for the python code in our application. </a:t>
            </a:r>
          </a:p>
          <a:p>
            <a:endParaRPr lang="en-US" dirty="0"/>
          </a:p>
          <a:p>
            <a:r>
              <a:rPr lang="en-US" dirty="0"/>
              <a:t>#1# For instance, when we fetch the entire collection of students we get this thing</a:t>
            </a:r>
          </a:p>
          <a:p>
            <a:endParaRPr lang="en-US" dirty="0"/>
          </a:p>
          <a:p>
            <a:r>
              <a:rPr lang="en-US" dirty="0"/>
              <a:t>#3# This is a flat list of rows.</a:t>
            </a:r>
          </a:p>
          <a:p>
            <a:endParaRPr lang="en-US" dirty="0"/>
          </a:p>
          <a:p>
            <a:r>
              <a:rPr lang="en-US" dirty="0"/>
              <a:t>#4# We access this list of rows by an index – a row number. Does the row number mean anything? </a:t>
            </a:r>
          </a:p>
          <a:p>
            <a:endParaRPr lang="en-US" dirty="0"/>
          </a:p>
          <a:p>
            <a:r>
              <a:rPr lang="en-US" dirty="0"/>
              <a:t>#5# It’s just the order the database returned the rows.</a:t>
            </a:r>
          </a:p>
          <a:p>
            <a:endParaRPr lang="en-US" dirty="0"/>
          </a:p>
          <a:p>
            <a:r>
              <a:rPr lang="en-US" dirty="0"/>
              <a:t>#6# Row index 1 maps to row 1 (the second row) which is Chris. What I would LIKE to do is access students as a dictionary … they already have a unique student ID (the primary key).</a:t>
            </a:r>
          </a:p>
          <a:p>
            <a:endParaRPr lang="en-US" dirty="0"/>
          </a:p>
          <a:p>
            <a:r>
              <a:rPr lang="en-US" dirty="0"/>
              <a:t>And when I finally get to the desired row #7# I have to access the attributes by an index too. </a:t>
            </a:r>
          </a:p>
          <a:p>
            <a:endParaRPr lang="en-US" dirty="0"/>
          </a:p>
          <a:p>
            <a:r>
              <a:rPr lang="en-US" dirty="0"/>
              <a:t>#8# The phone number, for instance, is the 3</a:t>
            </a:r>
            <a:r>
              <a:rPr lang="en-US" baseline="30000" dirty="0"/>
              <a:t>rd</a:t>
            </a:r>
            <a:r>
              <a:rPr lang="en-US" dirty="0"/>
              <a:t> element in the tuple. The actual index is the order given in the select statement here. If I pass this object around to other parts of my code I have to remember that “2” is phone and “0” is the unique ID.</a:t>
            </a:r>
          </a:p>
          <a:p>
            <a:endParaRPr lang="en-US" dirty="0"/>
          </a:p>
          <a:p>
            <a:r>
              <a:rPr lang="en-US" dirty="0"/>
              <a:t>Other parts of the code might want to change the data. #9# Maybe change </a:t>
            </a:r>
            <a:r>
              <a:rPr lang="en-US" dirty="0" err="1"/>
              <a:t>chris</a:t>
            </a:r>
            <a:r>
              <a:rPr lang="en-US" dirty="0"/>
              <a:t>’ phone number to 777.</a:t>
            </a:r>
          </a:p>
          <a:p>
            <a:endParaRPr lang="en-US" dirty="0"/>
          </a:p>
          <a:p>
            <a:r>
              <a:rPr lang="en-US" dirty="0"/>
              <a:t>But remember, these objects need to be saved back to the database … not just changed in memory.</a:t>
            </a:r>
          </a:p>
          <a:p>
            <a:endParaRPr lang="en-US" dirty="0"/>
          </a:p>
          <a:p>
            <a:r>
              <a:rPr lang="en-US" dirty="0"/>
              <a:t>#10# We’ll need some other “change data” mechanism because #11# tuples are read-only.</a:t>
            </a:r>
          </a:p>
        </p:txBody>
      </p:sp>
      <p:sp>
        <p:nvSpPr>
          <p:cNvPr id="4" name="Slide Number Placeholder 3"/>
          <p:cNvSpPr>
            <a:spLocks noGrp="1"/>
          </p:cNvSpPr>
          <p:nvPr>
            <p:ph type="sldNum" sz="quarter" idx="10"/>
          </p:nvPr>
        </p:nvSpPr>
        <p:spPr/>
        <p:txBody>
          <a:bodyPr/>
          <a:lstStyle/>
          <a:p>
            <a:fld id="{1C96B062-DEDE-4399-8EE2-30F35F5C98D8}" type="slidenum">
              <a:rPr lang="en-US" smtClean="0"/>
              <a:t>7</a:t>
            </a:fld>
            <a:endParaRPr lang="en-US"/>
          </a:p>
        </p:txBody>
      </p:sp>
      <p:sp>
        <p:nvSpPr>
          <p:cNvPr id="5" name="Footer Placeholder 4">
            <a:extLst>
              <a:ext uri="{FF2B5EF4-FFF2-40B4-BE49-F238E27FC236}">
                <a16:creationId xmlns:a16="http://schemas.microsoft.com/office/drawing/2014/main" id="{5568EDB2-D5A6-4731-8804-B5A521121073}"/>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30E1AEBB-BDC6-49CF-99E9-BA234AA66097}"/>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3121967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might be better for the rest of our python if write a little code to translate the database tuples into something more friendly. </a:t>
            </a:r>
          </a:p>
          <a:p>
            <a:endParaRPr lang="en-US" dirty="0"/>
          </a:p>
          <a:p>
            <a:r>
              <a:rPr lang="en-US" dirty="0"/>
              <a:t>#1# Instead of a list of rows we want a dictionary mapping the student ID to the student data.</a:t>
            </a:r>
          </a:p>
          <a:p>
            <a:r>
              <a:rPr lang="en-US" dirty="0"/>
              <a:t>#2# And the student data could be a dictionary so we can access the fields by “name”</a:t>
            </a:r>
          </a:p>
          <a:p>
            <a:endParaRPr lang="en-US" dirty="0"/>
          </a:p>
          <a:p>
            <a:r>
              <a:rPr lang="en-US" dirty="0"/>
              <a:t>Maybe something like this:</a:t>
            </a:r>
          </a:p>
          <a:p>
            <a:endParaRPr lang="en-US" dirty="0"/>
          </a:p>
          <a:p>
            <a:r>
              <a:rPr lang="en-US" dirty="0"/>
              <a:t>#3# Here is our empty students collection … it is a dictionary instead of a list #4#. That helps.</a:t>
            </a:r>
          </a:p>
          <a:p>
            <a:endParaRPr lang="en-US" dirty="0"/>
          </a:p>
          <a:p>
            <a:r>
              <a:rPr lang="en-US" dirty="0"/>
              <a:t>#5# Now let’s loop over the rows we fetched from the database</a:t>
            </a:r>
          </a:p>
          <a:p>
            <a:r>
              <a:rPr lang="en-US" dirty="0"/>
              <a:t>#6# Create a student object … #7# a dictionary with names instead of column numbers</a:t>
            </a:r>
          </a:p>
          <a:p>
            <a:r>
              <a:rPr lang="en-US" dirty="0"/>
              <a:t>#8# And add this to our students dictionary “p[0]” is the student id</a:t>
            </a:r>
          </a:p>
          <a:p>
            <a:endParaRPr lang="en-US" dirty="0"/>
          </a:p>
          <a:p>
            <a:r>
              <a:rPr lang="en-US" dirty="0"/>
              <a:t>#9# Now print our students collection</a:t>
            </a:r>
          </a:p>
          <a:p>
            <a:endParaRPr lang="en-US" dirty="0"/>
          </a:p>
          <a:p>
            <a:r>
              <a:rPr lang="en-US" dirty="0"/>
              <a:t>#10# It’s the dictionary we wanted … student records keyed by their unique student id</a:t>
            </a:r>
          </a:p>
          <a:p>
            <a:endParaRPr lang="en-US" dirty="0"/>
          </a:p>
          <a:p>
            <a:r>
              <a:rPr lang="en-US" dirty="0"/>
              <a:t>#11# Now we can look up students by ID instead of an arbitrary row number.</a:t>
            </a:r>
          </a:p>
          <a:p>
            <a:endParaRPr lang="en-US" dirty="0"/>
          </a:p>
          <a:p>
            <a:r>
              <a:rPr lang="en-US" dirty="0"/>
              <a:t>#12# The student object itself is a dictionary. We access the attributes by name instead of an arbitrary column number.</a:t>
            </a:r>
          </a:p>
          <a:p>
            <a:endParaRPr lang="en-US" dirty="0"/>
          </a:p>
          <a:p>
            <a:r>
              <a:rPr lang="en-US" dirty="0"/>
              <a:t>#13# We can also change the values in our collection like this.</a:t>
            </a:r>
          </a:p>
          <a:p>
            <a:endParaRPr lang="en-US" dirty="0"/>
          </a:p>
          <a:p>
            <a:r>
              <a:rPr lang="en-US" dirty="0"/>
              <a:t>#14# Print it … our in-memory data changed. But we didn’t change the database. We have to remember to that. ORRRR we can do some proper OO programming and hide the data behind code. Like this:</a:t>
            </a:r>
          </a:p>
        </p:txBody>
      </p:sp>
      <p:sp>
        <p:nvSpPr>
          <p:cNvPr id="4" name="Slide Number Placeholder 3"/>
          <p:cNvSpPr>
            <a:spLocks noGrp="1"/>
          </p:cNvSpPr>
          <p:nvPr>
            <p:ph type="sldNum" sz="quarter" idx="10"/>
          </p:nvPr>
        </p:nvSpPr>
        <p:spPr/>
        <p:txBody>
          <a:bodyPr/>
          <a:lstStyle/>
          <a:p>
            <a:fld id="{1C96B062-DEDE-4399-8EE2-30F35F5C98D8}" type="slidenum">
              <a:rPr lang="en-US" smtClean="0"/>
              <a:t>8</a:t>
            </a:fld>
            <a:endParaRPr lang="en-US"/>
          </a:p>
        </p:txBody>
      </p:sp>
      <p:sp>
        <p:nvSpPr>
          <p:cNvPr id="5" name="Footer Placeholder 4">
            <a:extLst>
              <a:ext uri="{FF2B5EF4-FFF2-40B4-BE49-F238E27FC236}">
                <a16:creationId xmlns:a16="http://schemas.microsoft.com/office/drawing/2014/main" id="{0A8B607C-2A65-4491-A0A4-D344B5ED2D22}"/>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DF2944CE-5A57-456C-9F4F-40040D230991}"/>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1462520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Let’s make a class for Student</a:t>
            </a:r>
          </a:p>
          <a:p>
            <a:endParaRPr lang="en-US" dirty="0"/>
          </a:p>
          <a:p>
            <a:r>
              <a:rPr lang="en-US" dirty="0"/>
              <a:t>#2# A constructor that takes in all the pieces of data</a:t>
            </a:r>
          </a:p>
          <a:p>
            <a:r>
              <a:rPr lang="en-US" dirty="0"/>
              <a:t>#3# Just copy them into the object</a:t>
            </a:r>
          </a:p>
          <a:p>
            <a:endParaRPr lang="en-US" dirty="0"/>
          </a:p>
          <a:p>
            <a:r>
              <a:rPr lang="en-US" dirty="0"/>
              <a:t>#4# A getter for the student ID</a:t>
            </a:r>
          </a:p>
          <a:p>
            <a:r>
              <a:rPr lang="en-US" dirty="0"/>
              <a:t>#5# A getter for the name</a:t>
            </a:r>
          </a:p>
          <a:p>
            <a:r>
              <a:rPr lang="en-US" dirty="0"/>
              <a:t>#6# A getter for the phone</a:t>
            </a:r>
          </a:p>
          <a:p>
            <a:endParaRPr lang="en-US" dirty="0"/>
          </a:p>
          <a:p>
            <a:r>
              <a:rPr lang="en-US" dirty="0"/>
              <a:t>We haven’t provided any setters. This object is read only … for now.</a:t>
            </a:r>
          </a:p>
          <a:p>
            <a:endParaRPr lang="en-US" dirty="0"/>
          </a:p>
          <a:p>
            <a:r>
              <a:rPr lang="en-US" dirty="0"/>
              <a:t>#7# Just like before … fetch the raw rows from the database</a:t>
            </a:r>
          </a:p>
          <a:p>
            <a:r>
              <a:rPr lang="en-US" dirty="0"/>
              <a:t>#8# A dictionary so we can access students by ID</a:t>
            </a:r>
          </a:p>
          <a:p>
            <a:r>
              <a:rPr lang="en-US" dirty="0"/>
              <a:t>#9# Like before … loop over the rows</a:t>
            </a:r>
          </a:p>
          <a:p>
            <a:r>
              <a:rPr lang="en-US" dirty="0"/>
              <a:t>#10# This time we create objects instead of dictionaries for each student</a:t>
            </a:r>
          </a:p>
          <a:p>
            <a:r>
              <a:rPr lang="en-US" dirty="0"/>
              <a:t>#11# Add them to the collection as before</a:t>
            </a:r>
          </a:p>
          <a:p>
            <a:endParaRPr lang="en-US" dirty="0"/>
          </a:p>
          <a:p>
            <a:r>
              <a:rPr lang="en-US" dirty="0"/>
              <a:t>#12# Let’s print our collection.</a:t>
            </a:r>
          </a:p>
          <a:p>
            <a:endParaRPr lang="en-US" dirty="0"/>
          </a:p>
          <a:p>
            <a:r>
              <a:rPr lang="en-US" dirty="0"/>
              <a:t>#13# Well, to get something useful we have to define a string REPRESENTATION for the object</a:t>
            </a:r>
          </a:p>
          <a:p>
            <a:r>
              <a:rPr lang="en-US" dirty="0"/>
              <a:t>#14# This should do … just a long string with the attributes</a:t>
            </a:r>
          </a:p>
          <a:p>
            <a:endParaRPr lang="en-US" dirty="0"/>
          </a:p>
          <a:p>
            <a:r>
              <a:rPr lang="en-US" dirty="0"/>
              <a:t>#15# There we go … a dictionary of objects</a:t>
            </a:r>
          </a:p>
          <a:p>
            <a:endParaRPr lang="en-US" dirty="0"/>
          </a:p>
          <a:p>
            <a:r>
              <a:rPr lang="en-US" dirty="0"/>
              <a:t>#16# Instead of accessing the data directly, we go through the getters and setters. Get the “name”</a:t>
            </a:r>
          </a:p>
          <a:p>
            <a:endParaRPr lang="en-US" dirty="0"/>
          </a:p>
          <a:p>
            <a:r>
              <a:rPr lang="en-US" dirty="0"/>
              <a:t>#17# And set the UID. Which of course #18# fails since we haven’t given a setter for UID. UID is read only. Our code should NEVER change  a student ID.</a:t>
            </a:r>
          </a:p>
          <a:p>
            <a:endParaRPr lang="en-US" dirty="0"/>
          </a:p>
          <a:p>
            <a:r>
              <a:rPr lang="en-US" dirty="0"/>
              <a:t>But we might provide a setter for name. The name CAN be changed. And the setter would include the code to write the changes to the database.</a:t>
            </a:r>
          </a:p>
        </p:txBody>
      </p:sp>
      <p:sp>
        <p:nvSpPr>
          <p:cNvPr id="4" name="Slide Number Placeholder 3"/>
          <p:cNvSpPr>
            <a:spLocks noGrp="1"/>
          </p:cNvSpPr>
          <p:nvPr>
            <p:ph type="sldNum" sz="quarter" idx="10"/>
          </p:nvPr>
        </p:nvSpPr>
        <p:spPr/>
        <p:txBody>
          <a:bodyPr/>
          <a:lstStyle/>
          <a:p>
            <a:fld id="{1C96B062-DEDE-4399-8EE2-30F35F5C98D8}" type="slidenum">
              <a:rPr lang="en-US" smtClean="0"/>
              <a:t>9</a:t>
            </a:fld>
            <a:endParaRPr lang="en-US"/>
          </a:p>
        </p:txBody>
      </p:sp>
      <p:sp>
        <p:nvSpPr>
          <p:cNvPr id="5" name="Footer Placeholder 4">
            <a:extLst>
              <a:ext uri="{FF2B5EF4-FFF2-40B4-BE49-F238E27FC236}">
                <a16:creationId xmlns:a16="http://schemas.microsoft.com/office/drawing/2014/main" id="{F275C425-98C2-4665-A7F3-5D49291DC2AC}"/>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E1B670BC-13EC-491C-93CE-0CE0983F74E0}"/>
              </a:ext>
            </a:extLst>
          </p:cNvPr>
          <p:cNvSpPr>
            <a:spLocks noGrp="1"/>
          </p:cNvSpPr>
          <p:nvPr>
            <p:ph type="hdr" sz="quarter" idx="12"/>
          </p:nvPr>
        </p:nvSpPr>
        <p:spPr/>
        <p:txBody>
          <a:bodyPr/>
          <a:lstStyle/>
          <a:p>
            <a:r>
              <a:rPr lang="en-US"/>
              <a:t>Day 2: Python DB API</a:t>
            </a:r>
          </a:p>
        </p:txBody>
      </p:sp>
    </p:spTree>
    <p:extLst>
      <p:ext uri="{BB962C8B-B14F-4D97-AF65-F5344CB8AC3E}">
        <p14:creationId xmlns:p14="http://schemas.microsoft.com/office/powerpoint/2010/main" val="243926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400"/>
            </a:lvl1pPr>
            <a:lvl2pPr>
              <a:defRPr sz="2400"/>
            </a:lvl2pPr>
            <a:lvl3pPr>
              <a:defRPr sz="2400"/>
            </a:lvl3pPr>
            <a:lvl4pPr>
              <a:defRPr sz="24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988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81000" y="1123950"/>
            <a:ext cx="4114800" cy="3733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B9EA2576-3992-4A7D-AC41-AC0E2BE3E45F}" type="slidenum">
              <a:rPr lang="en-US" smtClean="0"/>
              <a:t>‹#›</a:t>
            </a:fld>
            <a:endParaRPr lang="en-US"/>
          </a:p>
        </p:txBody>
      </p:sp>
    </p:spTree>
    <p:extLst>
      <p:ext uri="{BB962C8B-B14F-4D97-AF65-F5344CB8AC3E}">
        <p14:creationId xmlns:p14="http://schemas.microsoft.com/office/powerpoint/2010/main" val="141750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341476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6890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51555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548137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5358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microsoft.com/office/2007/relationships/hdphoto" Target="../media/hdphoto1.wdp"/></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 Id="rId4" Type="http://schemas.microsoft.com/office/2007/relationships/hdphoto" Target="../media/hdphoto2.wdp"/></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extLst>
              <a:ext uri="{BEBA8EAE-BF5A-486C-A8C5-ECC9F3942E4B}">
                <a14:imgProps xmlns:a14="http://schemas.microsoft.com/office/drawing/2010/main">
                  <a14:imgLayer r:embed="rId4">
                    <a14:imgEffect>
                      <a14:brightnessContrast bright="19000"/>
                    </a14:imgEffect>
                  </a14:imgLayer>
                </a14:imgProps>
              </a:ext>
            </a:extLst>
          </a:blip>
          <a:srcRect/>
          <a:stretch>
            <a:fillRect l="-10000" t="-3000" r="-10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6375"/>
            <a:ext cx="85344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1200150"/>
            <a:ext cx="8534400" cy="28956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p:cNvSpPr txBox="1"/>
          <p:nvPr userDrawn="1"/>
        </p:nvSpPr>
        <p:spPr>
          <a:xfrm>
            <a:off x="304800" y="3714750"/>
            <a:ext cx="3505200" cy="381000"/>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latin typeface="Palatino Linotype" panose="02040502050505030304" pitchFamily="18" charset="0"/>
              </a:rPr>
              <a:t>Advanced</a:t>
            </a:r>
            <a:r>
              <a:rPr lang="en-US" baseline="0" dirty="0">
                <a:solidFill>
                  <a:schemeClr val="bg1"/>
                </a:solidFill>
                <a:effectLst>
                  <a:outerShdw blurRad="38100" dist="38100" dir="2700000" algn="tl">
                    <a:srgbClr val="000000">
                      <a:alpha val="43137"/>
                    </a:srgbClr>
                  </a:outerShdw>
                </a:effectLst>
                <a:latin typeface="Palatino Linotype" panose="02040502050505030304" pitchFamily="18" charset="0"/>
              </a:rPr>
              <a:t> Python Programming</a:t>
            </a:r>
            <a:endParaRPr lang="en-US" dirty="0">
              <a:solidFill>
                <a:schemeClr val="bg1"/>
              </a:solidFill>
              <a:effectLst>
                <a:outerShdw blurRad="38100" dist="38100" dir="2700000" algn="tl">
                  <a:srgbClr val="000000">
                    <a:alpha val="43137"/>
                  </a:srgbClr>
                </a:outerShdw>
              </a:effectLst>
              <a:latin typeface="Palatino Linotype" panose="02040502050505030304" pitchFamily="18" charset="0"/>
            </a:endParaRPr>
          </a:p>
        </p:txBody>
      </p:sp>
    </p:spTree>
    <p:extLst>
      <p:ext uri="{BB962C8B-B14F-4D97-AF65-F5344CB8AC3E}">
        <p14:creationId xmlns:p14="http://schemas.microsoft.com/office/powerpoint/2010/main" val="2711576962"/>
      </p:ext>
    </p:extLst>
  </p:cSld>
  <p:clrMap bg1="lt1" tx1="dk1" bg2="lt2" tx2="dk2" accent1="accent1" accent2="accent2" accent3="accent3" accent4="accent4" accent5="accent5" accent6="accent6" hlink="hlink" folHlink="folHlink"/>
  <p:sldLayoutIdLst>
    <p:sldLayoutId id="2147483658" r:id="rId1"/>
  </p:sldLayoutIdLst>
  <p:hf hdr="0" ftr="0" dt="0"/>
  <p:txStyles>
    <p:titleStyle>
      <a:lvl1pPr algn="l" defTabSz="914400" rtl="0" eaLnBrk="1" latinLnBrk="0" hangingPunct="1">
        <a:spcBef>
          <a:spcPct val="0"/>
        </a:spcBef>
        <a:buNone/>
        <a:defRPr sz="4800" kern="1200">
          <a:solidFill>
            <a:schemeClr val="bg1">
              <a:lumMod val="9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l="-34000" t="-45000" r="-40000" b="-3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58775"/>
            <a:ext cx="8229600" cy="6889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04800" y="1047750"/>
            <a:ext cx="8610600" cy="381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0" y="4552950"/>
            <a:ext cx="609600" cy="274637"/>
          </a:xfrm>
          <a:prstGeom prst="rect">
            <a:avLst/>
          </a:prstGeom>
        </p:spPr>
        <p:txBody>
          <a:bodyPr vert="horz" lIns="91440" tIns="45720" rIns="91440" bIns="45720" rtlCol="0" anchor="ctr"/>
          <a:lstStyle>
            <a:lvl1pPr algn="r">
              <a:defRPr sz="1200">
                <a:solidFill>
                  <a:srgbClr val="80000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1462609968"/>
      </p:ext>
    </p:extLst>
  </p:cSld>
  <p:clrMap bg1="lt1" tx1="dk1" bg2="lt2" tx2="dk2" accent1="accent1" accent2="accent2" accent3="accent3" accent4="accent4" accent5="accent5" accent6="accent6" hlink="hlink" folHlink="folHlink"/>
  <p:sldLayoutIdLst>
    <p:sldLayoutId id="2147483660" r:id="rId1"/>
  </p:sldLayoutIdLst>
  <p:hf hdr="0" ftr="0" dt="0"/>
  <p:txStyles>
    <p:titleStyle>
      <a:lvl1pPr algn="l" defTabSz="914400" rtl="0" eaLnBrk="1" latinLnBrk="0" hangingPunct="1">
        <a:spcBef>
          <a:spcPct val="0"/>
        </a:spcBef>
        <a:buNone/>
        <a:defRPr sz="3600" kern="1200">
          <a:solidFill>
            <a:srgbClr val="700000"/>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2000" t="-3000" r="-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57151"/>
            <a:ext cx="89916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6200" y="666750"/>
            <a:ext cx="8991600" cy="4343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05350"/>
            <a:ext cx="609600" cy="274637"/>
          </a:xfrm>
          <a:prstGeom prst="rect">
            <a:avLst/>
          </a:prstGeom>
        </p:spPr>
        <p:txBody>
          <a:bodyPr vert="horz" lIns="91440" tIns="45720" rIns="91440" bIns="45720" rtlCol="0" anchor="ctr"/>
          <a:lstStyle>
            <a:lvl1pPr algn="r">
              <a:defRPr sz="1200">
                <a:solidFill>
                  <a:schemeClr val="tx2">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879766954"/>
      </p:ext>
    </p:extLst>
  </p:cSld>
  <p:clrMap bg1="lt1" tx1="dk1" bg2="lt2" tx2="dk2" accent1="accent1" accent2="accent2" accent3="accent3" accent4="accent4" accent5="accent5" accent6="accent6" hlink="hlink" folHlink="folHlink"/>
  <p:sldLayoutIdLst>
    <p:sldLayoutId id="2147483662" r:id="rId1"/>
  </p:sldLayoutIdLst>
  <p:hf hdr="0" ftr="0" dt="0"/>
  <p:txStyles>
    <p:titleStyle>
      <a:lvl1pPr algn="ctr" defTabSz="914400" rtl="0" eaLnBrk="1" latinLnBrk="0" hangingPunct="1">
        <a:spcBef>
          <a:spcPct val="0"/>
        </a:spcBef>
        <a:buNone/>
        <a:defRPr sz="3600" kern="1200">
          <a:solidFill>
            <a:schemeClr val="accent1"/>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36000" t="-20000" r="-30000" b="-4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799" y="361950"/>
            <a:ext cx="8534401"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971550"/>
            <a:ext cx="8534400" cy="3124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3400" y="37909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777616333"/>
      </p:ext>
    </p:extLst>
  </p:cSld>
  <p:clrMap bg1="lt1" tx1="dk1" bg2="lt2" tx2="dk2" accent1="accent1" accent2="accent2" accent3="accent3" accent4="accent4" accent5="accent5" accent6="accent6" hlink="hlink" folHlink="folHlink"/>
  <p:sldLayoutIdLst>
    <p:sldLayoutId id="2147483664"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2000" t="-6000" r="-14000" b="-1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78631" y="702468"/>
            <a:ext cx="8382000" cy="43076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010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21603678"/>
      </p:ext>
    </p:extLst>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9000" t="-8000" r="-16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52400" y="742950"/>
            <a:ext cx="8708231" cy="4267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772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567810220"/>
      </p:ext>
    </p:extLst>
  </p:cSld>
  <p:clrMap bg1="lt1" tx1="dk1" bg2="lt2" tx2="dk2" accent1="accent1" accent2="accent2" accent3="accent3" accent4="accent4" accent5="accent5" accent6="accent6" hlink="hlink" folHlink="folHlink"/>
  <p:sldLayoutIdLst>
    <p:sldLayoutId id="2147483668"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3000" t="-19000" r="-11000" b="-2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9550"/>
            <a:ext cx="83820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1" y="819150"/>
            <a:ext cx="6858000" cy="3581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815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47892777"/>
      </p:ext>
    </p:extLst>
  </p:cSld>
  <p:clrMap bg1="lt1" tx1="dk1" bg2="lt2" tx2="dk2" accent1="accent1" accent2="accent2" accent3="accent3" accent4="accent4" accent5="accent5" accent6="accent6" hlink="hlink" folHlink="folHlink"/>
  <p:sldLayoutIdLst>
    <p:sldLayoutId id="2147483670"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docs.python.org/2/library/sqlite3.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hyperlink" Target="http://pyfirebirdsql.readthedocs.io/en/latest/Python-DB-API-2.0.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Python DB API</a:t>
            </a:r>
          </a:p>
        </p:txBody>
      </p:sp>
      <p:sp>
        <p:nvSpPr>
          <p:cNvPr id="3" name="Content Placeholder 2"/>
          <p:cNvSpPr>
            <a:spLocks noGrp="1"/>
          </p:cNvSpPr>
          <p:nvPr>
            <p:ph idx="1"/>
          </p:nvPr>
        </p:nvSpPr>
        <p:spPr>
          <a:xfrm>
            <a:off x="304800" y="1200151"/>
            <a:ext cx="4038600" cy="2590799"/>
          </a:xfrm>
        </p:spPr>
        <p:txBody>
          <a:bodyPr>
            <a:normAutofit/>
          </a:bodyPr>
          <a:lstStyle/>
          <a:p>
            <a:pPr>
              <a:buFont typeface="Arial" charset="0"/>
              <a:buChar char="•"/>
            </a:pPr>
            <a:r>
              <a:rPr lang="en-US" sz="2000" dirty="0"/>
              <a:t>DB Connection</a:t>
            </a:r>
          </a:p>
          <a:p>
            <a:pPr>
              <a:buFont typeface="Arial" charset="0"/>
              <a:buChar char="•"/>
            </a:pPr>
            <a:r>
              <a:rPr lang="en-US" sz="2000" dirty="0"/>
              <a:t>Executing SQL</a:t>
            </a:r>
          </a:p>
          <a:p>
            <a:pPr>
              <a:buFont typeface="Arial" charset="0"/>
              <a:buChar char="•"/>
            </a:pPr>
            <a:r>
              <a:rPr lang="en-US" sz="2000" dirty="0"/>
              <a:t>The Cursor</a:t>
            </a:r>
          </a:p>
          <a:p>
            <a:pPr>
              <a:buFont typeface="Arial" charset="0"/>
              <a:buChar char="•"/>
            </a:pPr>
            <a:r>
              <a:rPr lang="en-US" sz="2000" dirty="0"/>
              <a:t>Data Modeling</a:t>
            </a:r>
          </a:p>
          <a:p>
            <a:pPr>
              <a:buFont typeface="Arial" charset="0"/>
              <a:buChar char="•"/>
            </a:pPr>
            <a:endParaRPr lang="en-US" sz="1800" dirty="0"/>
          </a:p>
        </p:txBody>
      </p:sp>
      <p:pic>
        <p:nvPicPr>
          <p:cNvPr id="7" name="Picture 6">
            <a:extLst>
              <a:ext uri="{FF2B5EF4-FFF2-40B4-BE49-F238E27FC236}">
                <a16:creationId xmlns:a16="http://schemas.microsoft.com/office/drawing/2014/main" id="{7077D5FD-C15D-478F-BECD-05CF6F57EB66}"/>
              </a:ext>
            </a:extLst>
          </p:cNvPr>
          <p:cNvPicPr>
            <a:picLocks noChangeAspect="1"/>
          </p:cNvPicPr>
          <p:nvPr/>
        </p:nvPicPr>
        <p:blipFill>
          <a:blip r:embed="rId3"/>
          <a:stretch>
            <a:fillRect/>
          </a:stretch>
        </p:blipFill>
        <p:spPr>
          <a:xfrm>
            <a:off x="4724400" y="190353"/>
            <a:ext cx="4107674" cy="3854449"/>
          </a:xfrm>
          <a:prstGeom prst="rect">
            <a:avLst/>
          </a:prstGeom>
        </p:spPr>
      </p:pic>
    </p:spTree>
    <p:extLst>
      <p:ext uri="{BB962C8B-B14F-4D97-AF65-F5344CB8AC3E}">
        <p14:creationId xmlns:p14="http://schemas.microsoft.com/office/powerpoint/2010/main" val="32413293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B8629-B285-481E-AD6C-781164AE0033}"/>
              </a:ext>
            </a:extLst>
          </p:cNvPr>
          <p:cNvSpPr>
            <a:spLocks noGrp="1"/>
          </p:cNvSpPr>
          <p:nvPr>
            <p:ph type="title"/>
          </p:nvPr>
        </p:nvSpPr>
        <p:spPr>
          <a:xfrm>
            <a:off x="76200" y="29358"/>
            <a:ext cx="8991600" cy="609600"/>
          </a:xfrm>
        </p:spPr>
        <p:txBody>
          <a:bodyPr/>
          <a:lstStyle/>
          <a:p>
            <a:r>
              <a:rPr lang="en-US" dirty="0"/>
              <a:t>Students/Grades Database</a:t>
            </a:r>
          </a:p>
        </p:txBody>
      </p:sp>
      <p:sp>
        <p:nvSpPr>
          <p:cNvPr id="4" name="Slide Number Placeholder 3">
            <a:extLst>
              <a:ext uri="{FF2B5EF4-FFF2-40B4-BE49-F238E27FC236}">
                <a16:creationId xmlns:a16="http://schemas.microsoft.com/office/drawing/2014/main" id="{AE654856-32D7-4E94-8996-D1CE90867157}"/>
              </a:ext>
            </a:extLst>
          </p:cNvPr>
          <p:cNvSpPr>
            <a:spLocks noGrp="1"/>
          </p:cNvSpPr>
          <p:nvPr>
            <p:ph type="sldNum" sz="quarter" idx="12"/>
          </p:nvPr>
        </p:nvSpPr>
        <p:spPr/>
        <p:txBody>
          <a:bodyPr/>
          <a:lstStyle/>
          <a:p>
            <a:fld id="{B9EA2576-3992-4A7D-AC41-AC0E2BE3E45F}" type="slidenum">
              <a:rPr lang="en-US" smtClean="0"/>
              <a:pPr/>
              <a:t>10</a:t>
            </a:fld>
            <a:endParaRPr lang="en-US" dirty="0"/>
          </a:p>
        </p:txBody>
      </p:sp>
      <p:graphicFrame>
        <p:nvGraphicFramePr>
          <p:cNvPr id="9" name="Table 8">
            <a:extLst>
              <a:ext uri="{FF2B5EF4-FFF2-40B4-BE49-F238E27FC236}">
                <a16:creationId xmlns:a16="http://schemas.microsoft.com/office/drawing/2014/main" id="{E1CACFD7-B120-4076-982E-1713BEA20037}"/>
              </a:ext>
            </a:extLst>
          </p:cNvPr>
          <p:cNvGraphicFramePr>
            <a:graphicFrameLocks noGrp="1"/>
          </p:cNvGraphicFramePr>
          <p:nvPr>
            <p:extLst>
              <p:ext uri="{D42A27DB-BD31-4B8C-83A1-F6EECF244321}">
                <p14:modId xmlns:p14="http://schemas.microsoft.com/office/powerpoint/2010/main" val="843778965"/>
              </p:ext>
            </p:extLst>
          </p:nvPr>
        </p:nvGraphicFramePr>
        <p:xfrm>
          <a:off x="762000" y="1733550"/>
          <a:ext cx="2362201" cy="148336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3941952155"/>
                    </a:ext>
                  </a:extLst>
                </a:gridCol>
                <a:gridCol w="762000">
                  <a:extLst>
                    <a:ext uri="{9D8B030D-6E8A-4147-A177-3AD203B41FA5}">
                      <a16:colId xmlns:a16="http://schemas.microsoft.com/office/drawing/2014/main" val="1786999339"/>
                    </a:ext>
                  </a:extLst>
                </a:gridCol>
                <a:gridCol w="838201">
                  <a:extLst>
                    <a:ext uri="{9D8B030D-6E8A-4147-A177-3AD203B41FA5}">
                      <a16:colId xmlns:a16="http://schemas.microsoft.com/office/drawing/2014/main" val="622397790"/>
                    </a:ext>
                  </a:extLst>
                </a:gridCol>
              </a:tblGrid>
              <a:tr h="370840">
                <a:tc>
                  <a:txBody>
                    <a:bodyPr/>
                    <a:lstStyle/>
                    <a:p>
                      <a:r>
                        <a:rPr lang="en-US" dirty="0"/>
                        <a:t>ID</a:t>
                      </a:r>
                    </a:p>
                  </a:txBody>
                  <a:tcPr/>
                </a:tc>
                <a:tc>
                  <a:txBody>
                    <a:bodyPr/>
                    <a:lstStyle/>
                    <a:p>
                      <a:r>
                        <a:rPr lang="en-US" dirty="0"/>
                        <a:t>Name</a:t>
                      </a:r>
                    </a:p>
                  </a:txBody>
                  <a:tcPr/>
                </a:tc>
                <a:tc>
                  <a:txBody>
                    <a:bodyPr/>
                    <a:lstStyle/>
                    <a:p>
                      <a:r>
                        <a:rPr lang="en-US" dirty="0"/>
                        <a:t>Phone</a:t>
                      </a:r>
                    </a:p>
                  </a:txBody>
                  <a:tcPr/>
                </a:tc>
                <a:extLst>
                  <a:ext uri="{0D108BD9-81ED-4DB2-BD59-A6C34878D82A}">
                    <a16:rowId xmlns:a16="http://schemas.microsoft.com/office/drawing/2014/main" val="714059940"/>
                  </a:ext>
                </a:extLst>
              </a:tr>
              <a:tr h="370840">
                <a:tc>
                  <a:txBody>
                    <a:bodyPr/>
                    <a:lstStyle/>
                    <a:p>
                      <a:r>
                        <a:rPr lang="en-US" dirty="0"/>
                        <a:t>17</a:t>
                      </a:r>
                    </a:p>
                  </a:txBody>
                  <a:tcPr/>
                </a:tc>
                <a:tc>
                  <a:txBody>
                    <a:bodyPr/>
                    <a:lstStyle/>
                    <a:p>
                      <a:r>
                        <a:rPr lang="en-US" dirty="0"/>
                        <a:t>Ann</a:t>
                      </a:r>
                    </a:p>
                  </a:txBody>
                  <a:tcPr/>
                </a:tc>
                <a:tc>
                  <a:txBody>
                    <a:bodyPr/>
                    <a:lstStyle/>
                    <a:p>
                      <a:r>
                        <a:rPr lang="en-US" dirty="0"/>
                        <a:t>9999</a:t>
                      </a:r>
                    </a:p>
                  </a:txBody>
                  <a:tcPr/>
                </a:tc>
                <a:extLst>
                  <a:ext uri="{0D108BD9-81ED-4DB2-BD59-A6C34878D82A}">
                    <a16:rowId xmlns:a16="http://schemas.microsoft.com/office/drawing/2014/main" val="465701789"/>
                  </a:ext>
                </a:extLst>
              </a:tr>
              <a:tr h="370840">
                <a:tc>
                  <a:txBody>
                    <a:bodyPr/>
                    <a:lstStyle/>
                    <a:p>
                      <a:r>
                        <a:rPr lang="en-US" dirty="0"/>
                        <a:t>20</a:t>
                      </a:r>
                    </a:p>
                  </a:txBody>
                  <a:tcPr/>
                </a:tc>
                <a:tc>
                  <a:txBody>
                    <a:bodyPr/>
                    <a:lstStyle/>
                    <a:p>
                      <a:r>
                        <a:rPr lang="en-US" dirty="0"/>
                        <a:t>Chris</a:t>
                      </a:r>
                    </a:p>
                  </a:txBody>
                  <a:tcPr/>
                </a:tc>
                <a:tc>
                  <a:txBody>
                    <a:bodyPr/>
                    <a:lstStyle/>
                    <a:p>
                      <a:r>
                        <a:rPr lang="en-US" dirty="0"/>
                        <a:t>1234</a:t>
                      </a:r>
                    </a:p>
                  </a:txBody>
                  <a:tcPr/>
                </a:tc>
                <a:extLst>
                  <a:ext uri="{0D108BD9-81ED-4DB2-BD59-A6C34878D82A}">
                    <a16:rowId xmlns:a16="http://schemas.microsoft.com/office/drawing/2014/main" val="2235926777"/>
                  </a:ext>
                </a:extLst>
              </a:tr>
              <a:tr h="370840">
                <a:tc>
                  <a:txBody>
                    <a:bodyPr/>
                    <a:lstStyle/>
                    <a:p>
                      <a:r>
                        <a:rPr lang="en-US" dirty="0"/>
                        <a:t>35</a:t>
                      </a:r>
                    </a:p>
                  </a:txBody>
                  <a:tcPr/>
                </a:tc>
                <a:tc>
                  <a:txBody>
                    <a:bodyPr/>
                    <a:lstStyle/>
                    <a:p>
                      <a:r>
                        <a:rPr lang="en-US" dirty="0"/>
                        <a:t>Pat</a:t>
                      </a:r>
                    </a:p>
                  </a:txBody>
                  <a:tcPr/>
                </a:tc>
                <a:tc>
                  <a:txBody>
                    <a:bodyPr/>
                    <a:lstStyle/>
                    <a:p>
                      <a:r>
                        <a:rPr lang="en-US" dirty="0"/>
                        <a:t>0110</a:t>
                      </a:r>
                    </a:p>
                  </a:txBody>
                  <a:tcPr/>
                </a:tc>
                <a:extLst>
                  <a:ext uri="{0D108BD9-81ED-4DB2-BD59-A6C34878D82A}">
                    <a16:rowId xmlns:a16="http://schemas.microsoft.com/office/drawing/2014/main" val="2168475147"/>
                  </a:ext>
                </a:extLst>
              </a:tr>
            </a:tbl>
          </a:graphicData>
        </a:graphic>
      </p:graphicFrame>
      <p:graphicFrame>
        <p:nvGraphicFramePr>
          <p:cNvPr id="10" name="Table 9">
            <a:extLst>
              <a:ext uri="{FF2B5EF4-FFF2-40B4-BE49-F238E27FC236}">
                <a16:creationId xmlns:a16="http://schemas.microsoft.com/office/drawing/2014/main" id="{9677902A-F113-4C68-AAAC-93D2F5027B42}"/>
              </a:ext>
            </a:extLst>
          </p:cNvPr>
          <p:cNvGraphicFramePr>
            <a:graphicFrameLocks noGrp="1"/>
          </p:cNvGraphicFramePr>
          <p:nvPr>
            <p:extLst>
              <p:ext uri="{D42A27DB-BD31-4B8C-83A1-F6EECF244321}">
                <p14:modId xmlns:p14="http://schemas.microsoft.com/office/powerpoint/2010/main" val="1882638303"/>
              </p:ext>
            </p:extLst>
          </p:nvPr>
        </p:nvGraphicFramePr>
        <p:xfrm>
          <a:off x="4800600" y="1733550"/>
          <a:ext cx="1828800" cy="1483360"/>
        </p:xfrm>
        <a:graphic>
          <a:graphicData uri="http://schemas.openxmlformats.org/drawingml/2006/table">
            <a:tbl>
              <a:tblPr firstRow="1" bandRow="1">
                <a:tableStyleId>{5C22544A-7EE6-4342-B048-85BDC9FD1C3A}</a:tableStyleId>
              </a:tblPr>
              <a:tblGrid>
                <a:gridCol w="1066800">
                  <a:extLst>
                    <a:ext uri="{9D8B030D-6E8A-4147-A177-3AD203B41FA5}">
                      <a16:colId xmlns:a16="http://schemas.microsoft.com/office/drawing/2014/main" val="2204982651"/>
                    </a:ext>
                  </a:extLst>
                </a:gridCol>
                <a:gridCol w="762000">
                  <a:extLst>
                    <a:ext uri="{9D8B030D-6E8A-4147-A177-3AD203B41FA5}">
                      <a16:colId xmlns:a16="http://schemas.microsoft.com/office/drawing/2014/main" val="1517109430"/>
                    </a:ext>
                  </a:extLst>
                </a:gridCol>
              </a:tblGrid>
              <a:tr h="370840">
                <a:tc>
                  <a:txBody>
                    <a:bodyPr/>
                    <a:lstStyle/>
                    <a:p>
                      <a:r>
                        <a:rPr lang="en-US" dirty="0"/>
                        <a:t>Student</a:t>
                      </a:r>
                    </a:p>
                  </a:txBody>
                  <a:tcPr/>
                </a:tc>
                <a:tc>
                  <a:txBody>
                    <a:bodyPr/>
                    <a:lstStyle/>
                    <a:p>
                      <a:r>
                        <a:rPr lang="en-US" dirty="0"/>
                        <a:t>Grade</a:t>
                      </a:r>
                    </a:p>
                  </a:txBody>
                  <a:tcPr/>
                </a:tc>
                <a:extLst>
                  <a:ext uri="{0D108BD9-81ED-4DB2-BD59-A6C34878D82A}">
                    <a16:rowId xmlns:a16="http://schemas.microsoft.com/office/drawing/2014/main" val="247481681"/>
                  </a:ext>
                </a:extLst>
              </a:tr>
              <a:tr h="370840">
                <a:tc>
                  <a:txBody>
                    <a:bodyPr/>
                    <a:lstStyle/>
                    <a:p>
                      <a:r>
                        <a:rPr lang="en-US" dirty="0"/>
                        <a:t>20</a:t>
                      </a:r>
                    </a:p>
                  </a:txBody>
                  <a:tcPr/>
                </a:tc>
                <a:tc>
                  <a:txBody>
                    <a:bodyPr/>
                    <a:lstStyle/>
                    <a:p>
                      <a:r>
                        <a:rPr lang="en-US" dirty="0"/>
                        <a:t>90</a:t>
                      </a:r>
                    </a:p>
                  </a:txBody>
                  <a:tcPr/>
                </a:tc>
                <a:extLst>
                  <a:ext uri="{0D108BD9-81ED-4DB2-BD59-A6C34878D82A}">
                    <a16:rowId xmlns:a16="http://schemas.microsoft.com/office/drawing/2014/main" val="886157636"/>
                  </a:ext>
                </a:extLst>
              </a:tr>
              <a:tr h="370840">
                <a:tc>
                  <a:txBody>
                    <a:bodyPr/>
                    <a:lstStyle/>
                    <a:p>
                      <a:r>
                        <a:rPr lang="en-US" dirty="0"/>
                        <a:t>17</a:t>
                      </a:r>
                    </a:p>
                  </a:txBody>
                  <a:tcPr/>
                </a:tc>
                <a:tc>
                  <a:txBody>
                    <a:bodyPr/>
                    <a:lstStyle/>
                    <a:p>
                      <a:r>
                        <a:rPr lang="en-US" dirty="0"/>
                        <a:t>85</a:t>
                      </a:r>
                    </a:p>
                  </a:txBody>
                  <a:tcPr/>
                </a:tc>
                <a:extLst>
                  <a:ext uri="{0D108BD9-81ED-4DB2-BD59-A6C34878D82A}">
                    <a16:rowId xmlns:a16="http://schemas.microsoft.com/office/drawing/2014/main" val="3548261097"/>
                  </a:ext>
                </a:extLst>
              </a:tr>
              <a:tr h="370840">
                <a:tc>
                  <a:txBody>
                    <a:bodyPr/>
                    <a:lstStyle/>
                    <a:p>
                      <a:r>
                        <a:rPr lang="en-US" dirty="0"/>
                        <a:t>35</a:t>
                      </a:r>
                    </a:p>
                  </a:txBody>
                  <a:tcPr/>
                </a:tc>
                <a:tc>
                  <a:txBody>
                    <a:bodyPr/>
                    <a:lstStyle/>
                    <a:p>
                      <a:r>
                        <a:rPr lang="en-US" dirty="0"/>
                        <a:t>97</a:t>
                      </a:r>
                    </a:p>
                  </a:txBody>
                  <a:tcPr/>
                </a:tc>
                <a:extLst>
                  <a:ext uri="{0D108BD9-81ED-4DB2-BD59-A6C34878D82A}">
                    <a16:rowId xmlns:a16="http://schemas.microsoft.com/office/drawing/2014/main" val="546640837"/>
                  </a:ext>
                </a:extLst>
              </a:tr>
            </a:tbl>
          </a:graphicData>
        </a:graphic>
      </p:graphicFrame>
      <p:sp>
        <p:nvSpPr>
          <p:cNvPr id="11" name="TextBox 10">
            <a:extLst>
              <a:ext uri="{FF2B5EF4-FFF2-40B4-BE49-F238E27FC236}">
                <a16:creationId xmlns:a16="http://schemas.microsoft.com/office/drawing/2014/main" id="{1B9B55AD-A360-4DEB-9355-AA3ACD2AD538}"/>
              </a:ext>
            </a:extLst>
          </p:cNvPr>
          <p:cNvSpPr txBox="1"/>
          <p:nvPr/>
        </p:nvSpPr>
        <p:spPr>
          <a:xfrm>
            <a:off x="685800" y="1370443"/>
            <a:ext cx="1828800" cy="369332"/>
          </a:xfrm>
          <a:prstGeom prst="rect">
            <a:avLst/>
          </a:prstGeom>
          <a:noFill/>
        </p:spPr>
        <p:txBody>
          <a:bodyPr wrap="square" rtlCol="0">
            <a:spAutoFit/>
          </a:bodyPr>
          <a:lstStyle/>
          <a:p>
            <a:r>
              <a:rPr lang="en-US" b="1" dirty="0"/>
              <a:t>Students</a:t>
            </a:r>
          </a:p>
        </p:txBody>
      </p:sp>
      <p:sp>
        <p:nvSpPr>
          <p:cNvPr id="12" name="TextBox 11">
            <a:extLst>
              <a:ext uri="{FF2B5EF4-FFF2-40B4-BE49-F238E27FC236}">
                <a16:creationId xmlns:a16="http://schemas.microsoft.com/office/drawing/2014/main" id="{1C3A21C2-47CC-49C6-847A-D5C7BB623D36}"/>
              </a:ext>
            </a:extLst>
          </p:cNvPr>
          <p:cNvSpPr txBox="1"/>
          <p:nvPr/>
        </p:nvSpPr>
        <p:spPr>
          <a:xfrm>
            <a:off x="4722019" y="1370443"/>
            <a:ext cx="1828800" cy="369332"/>
          </a:xfrm>
          <a:prstGeom prst="rect">
            <a:avLst/>
          </a:prstGeom>
          <a:noFill/>
        </p:spPr>
        <p:txBody>
          <a:bodyPr wrap="square" rtlCol="0">
            <a:spAutoFit/>
          </a:bodyPr>
          <a:lstStyle/>
          <a:p>
            <a:r>
              <a:rPr lang="en-US" b="1" dirty="0"/>
              <a:t>Grades</a:t>
            </a:r>
          </a:p>
        </p:txBody>
      </p:sp>
      <p:sp>
        <p:nvSpPr>
          <p:cNvPr id="13" name="TextBox 12">
            <a:extLst>
              <a:ext uri="{FF2B5EF4-FFF2-40B4-BE49-F238E27FC236}">
                <a16:creationId xmlns:a16="http://schemas.microsoft.com/office/drawing/2014/main" id="{5F35D99A-6A0A-4136-B4E0-AEFBB9803196}"/>
              </a:ext>
            </a:extLst>
          </p:cNvPr>
          <p:cNvSpPr txBox="1"/>
          <p:nvPr/>
        </p:nvSpPr>
        <p:spPr>
          <a:xfrm>
            <a:off x="535781" y="3352953"/>
            <a:ext cx="1143000" cy="307777"/>
          </a:xfrm>
          <a:prstGeom prst="rect">
            <a:avLst/>
          </a:prstGeom>
          <a:noFill/>
        </p:spPr>
        <p:txBody>
          <a:bodyPr wrap="square" rtlCol="0">
            <a:spAutoFit/>
          </a:bodyPr>
          <a:lstStyle/>
          <a:p>
            <a:r>
              <a:rPr lang="en-US" sz="1400" dirty="0">
                <a:solidFill>
                  <a:srgbClr val="00B050"/>
                </a:solidFill>
              </a:rPr>
              <a:t>Primary Key</a:t>
            </a:r>
          </a:p>
        </p:txBody>
      </p:sp>
      <p:sp>
        <p:nvSpPr>
          <p:cNvPr id="14" name="TextBox 13">
            <a:extLst>
              <a:ext uri="{FF2B5EF4-FFF2-40B4-BE49-F238E27FC236}">
                <a16:creationId xmlns:a16="http://schemas.microsoft.com/office/drawing/2014/main" id="{2D6338BE-A147-4640-81AC-BF0D685D4B51}"/>
              </a:ext>
            </a:extLst>
          </p:cNvPr>
          <p:cNvSpPr txBox="1"/>
          <p:nvPr/>
        </p:nvSpPr>
        <p:spPr>
          <a:xfrm>
            <a:off x="4722019" y="3352953"/>
            <a:ext cx="1143000" cy="307777"/>
          </a:xfrm>
          <a:prstGeom prst="rect">
            <a:avLst/>
          </a:prstGeom>
          <a:noFill/>
        </p:spPr>
        <p:txBody>
          <a:bodyPr wrap="square" rtlCol="0">
            <a:spAutoFit/>
          </a:bodyPr>
          <a:lstStyle/>
          <a:p>
            <a:r>
              <a:rPr lang="en-US" sz="1400" dirty="0">
                <a:solidFill>
                  <a:srgbClr val="7030A0"/>
                </a:solidFill>
              </a:rPr>
              <a:t>Foreign Key</a:t>
            </a:r>
          </a:p>
        </p:txBody>
      </p:sp>
      <p:sp>
        <p:nvSpPr>
          <p:cNvPr id="15" name="Rectangle: Rounded Corners 14">
            <a:extLst>
              <a:ext uri="{FF2B5EF4-FFF2-40B4-BE49-F238E27FC236}">
                <a16:creationId xmlns:a16="http://schemas.microsoft.com/office/drawing/2014/main" id="{B6407265-6225-4924-856B-C5C6E7AD1535}"/>
              </a:ext>
            </a:extLst>
          </p:cNvPr>
          <p:cNvSpPr/>
          <p:nvPr/>
        </p:nvSpPr>
        <p:spPr>
          <a:xfrm>
            <a:off x="535780" y="1657350"/>
            <a:ext cx="1064419" cy="2057400"/>
          </a:xfrm>
          <a:prstGeom prst="round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3605389C-9557-463D-A763-43942D31E979}"/>
              </a:ext>
            </a:extLst>
          </p:cNvPr>
          <p:cNvSpPr/>
          <p:nvPr/>
        </p:nvSpPr>
        <p:spPr>
          <a:xfrm>
            <a:off x="4643438" y="1657350"/>
            <a:ext cx="1147762" cy="2057400"/>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3BB7A658-1C20-46A8-8581-C7953FAC6466}"/>
              </a:ext>
            </a:extLst>
          </p:cNvPr>
          <p:cNvCxnSpPr>
            <a:cxnSpLocks/>
          </p:cNvCxnSpPr>
          <p:nvPr/>
        </p:nvCxnSpPr>
        <p:spPr>
          <a:xfrm flipH="1">
            <a:off x="1638300" y="3409950"/>
            <a:ext cx="3005138" cy="0"/>
          </a:xfrm>
          <a:prstGeom prst="straightConnector1">
            <a:avLst/>
          </a:prstGeom>
          <a:ln w="254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27E4F911-FA76-47A6-B427-D4D26EBC648B}"/>
              </a:ext>
            </a:extLst>
          </p:cNvPr>
          <p:cNvSpPr txBox="1"/>
          <p:nvPr/>
        </p:nvSpPr>
        <p:spPr>
          <a:xfrm>
            <a:off x="6141720" y="2475230"/>
            <a:ext cx="2125299" cy="369332"/>
          </a:xfrm>
          <a:prstGeom prst="rect">
            <a:avLst/>
          </a:prstGeom>
          <a:noFill/>
        </p:spPr>
        <p:txBody>
          <a:bodyPr wrap="square" rtlCol="0">
            <a:spAutoFit/>
          </a:bodyPr>
          <a:lstStyle/>
          <a:p>
            <a:r>
              <a:rPr lang="en-US" dirty="0">
                <a:solidFill>
                  <a:srgbClr val="C00000"/>
                </a:solidFill>
              </a:rPr>
              <a:t>Whose grade is this?</a:t>
            </a:r>
          </a:p>
        </p:txBody>
      </p:sp>
      <p:cxnSp>
        <p:nvCxnSpPr>
          <p:cNvPr id="21" name="Straight Arrow Connector 20">
            <a:extLst>
              <a:ext uri="{FF2B5EF4-FFF2-40B4-BE49-F238E27FC236}">
                <a16:creationId xmlns:a16="http://schemas.microsoft.com/office/drawing/2014/main" id="{F8A940F8-575C-4077-ADE3-21A430F7904B}"/>
              </a:ext>
            </a:extLst>
          </p:cNvPr>
          <p:cNvCxnSpPr>
            <a:cxnSpLocks/>
          </p:cNvCxnSpPr>
          <p:nvPr/>
        </p:nvCxnSpPr>
        <p:spPr>
          <a:xfrm flipH="1" flipV="1">
            <a:off x="1114697" y="2368731"/>
            <a:ext cx="3762104" cy="31297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821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par>
                          <p:cTn id="19" fill="hold">
                            <p:stCondLst>
                              <p:cond delay="500"/>
                            </p:stCondLst>
                            <p:childTnLst>
                              <p:par>
                                <p:cTn id="20" presetID="22" presetClass="entr" presetSubtype="2"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right)">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wipe(right)">
                                      <p:cBhvr>
                                        <p:cTn id="3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animBg="1"/>
      <p:bldP spid="16" grpId="0" animBg="1"/>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B8629-B285-481E-AD6C-781164AE0033}"/>
              </a:ext>
            </a:extLst>
          </p:cNvPr>
          <p:cNvSpPr>
            <a:spLocks noGrp="1"/>
          </p:cNvSpPr>
          <p:nvPr>
            <p:ph type="title"/>
          </p:nvPr>
        </p:nvSpPr>
        <p:spPr>
          <a:xfrm>
            <a:off x="76200" y="29358"/>
            <a:ext cx="8991600" cy="609600"/>
          </a:xfrm>
        </p:spPr>
        <p:txBody>
          <a:bodyPr/>
          <a:lstStyle/>
          <a:p>
            <a:r>
              <a:rPr lang="en-US" dirty="0"/>
              <a:t>Extracting Data (with Code)</a:t>
            </a:r>
          </a:p>
        </p:txBody>
      </p:sp>
      <p:sp>
        <p:nvSpPr>
          <p:cNvPr id="4" name="Slide Number Placeholder 3">
            <a:extLst>
              <a:ext uri="{FF2B5EF4-FFF2-40B4-BE49-F238E27FC236}">
                <a16:creationId xmlns:a16="http://schemas.microsoft.com/office/drawing/2014/main" id="{AE654856-32D7-4E94-8996-D1CE90867157}"/>
              </a:ext>
            </a:extLst>
          </p:cNvPr>
          <p:cNvSpPr>
            <a:spLocks noGrp="1"/>
          </p:cNvSpPr>
          <p:nvPr>
            <p:ph type="sldNum" sz="quarter" idx="12"/>
          </p:nvPr>
        </p:nvSpPr>
        <p:spPr/>
        <p:txBody>
          <a:bodyPr/>
          <a:lstStyle/>
          <a:p>
            <a:fld id="{B9EA2576-3992-4A7D-AC41-AC0E2BE3E45F}" type="slidenum">
              <a:rPr lang="en-US" smtClean="0"/>
              <a:pPr/>
              <a:t>11</a:t>
            </a:fld>
            <a:endParaRPr lang="en-US" dirty="0"/>
          </a:p>
        </p:txBody>
      </p:sp>
      <p:sp>
        <p:nvSpPr>
          <p:cNvPr id="5" name="TextBox 4">
            <a:extLst>
              <a:ext uri="{FF2B5EF4-FFF2-40B4-BE49-F238E27FC236}">
                <a16:creationId xmlns:a16="http://schemas.microsoft.com/office/drawing/2014/main" id="{52537630-90C6-48FD-80DB-D61D7BB56696}"/>
              </a:ext>
            </a:extLst>
          </p:cNvPr>
          <p:cNvSpPr txBox="1"/>
          <p:nvPr/>
        </p:nvSpPr>
        <p:spPr>
          <a:xfrm>
            <a:off x="4495800" y="721058"/>
            <a:ext cx="3200400" cy="646331"/>
          </a:xfrm>
          <a:prstGeom prst="rect">
            <a:avLst/>
          </a:prstGeom>
          <a:noFill/>
        </p:spPr>
        <p:txBody>
          <a:bodyPr wrap="square" rtlCol="0">
            <a:spAutoFit/>
          </a:bodyPr>
          <a:lstStyle/>
          <a:p>
            <a:r>
              <a:rPr lang="en-US" dirty="0"/>
              <a:t>Write a function to print the student with the highest grade.</a:t>
            </a:r>
          </a:p>
        </p:txBody>
      </p:sp>
      <p:sp>
        <p:nvSpPr>
          <p:cNvPr id="6" name="Rectangle 5">
            <a:extLst>
              <a:ext uri="{FF2B5EF4-FFF2-40B4-BE49-F238E27FC236}">
                <a16:creationId xmlns:a16="http://schemas.microsoft.com/office/drawing/2014/main" id="{1CA8ACE4-A785-4054-AC97-FCEDEC7D13BB}"/>
              </a:ext>
            </a:extLst>
          </p:cNvPr>
          <p:cNvSpPr/>
          <p:nvPr/>
        </p:nvSpPr>
        <p:spPr>
          <a:xfrm>
            <a:off x="289810" y="638958"/>
            <a:ext cx="4572000" cy="4344907"/>
          </a:xfrm>
          <a:prstGeom prst="rect">
            <a:avLst/>
          </a:prstGeom>
        </p:spPr>
        <p:txBody>
          <a:bodyPr>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conn = sqlite3.connect(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grades.sqlite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'pragma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foreign_keys</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student,grade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grades'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gradesRows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uid</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name'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phone'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students[p[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rec</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grades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gradesRows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student'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grades.append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(rec)</a:t>
            </a:r>
          </a:p>
          <a:p>
            <a:pPr>
              <a:lnSpc>
                <a:spcPct val="107000"/>
              </a:lnSpc>
            </a:pPr>
            <a:endPar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conn.close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200" dirty="0" err="1">
                <a:latin typeface="Consolas" panose="020B0609020204030204" pitchFamily="49" charset="0"/>
              </a:rPr>
              <a:t>printHighestGrade</a:t>
            </a:r>
            <a:r>
              <a:rPr lang="en-US" sz="1200" dirty="0">
                <a:latin typeface="Consolas" panose="020B0609020204030204" pitchFamily="49" charset="0"/>
              </a:rPr>
              <a:t>()</a:t>
            </a:r>
            <a:endParaRPr lang="en-US" sz="1200" dirty="0">
              <a:effectLst/>
              <a:latin typeface="Consolas" panose="020B0609020204030204" pitchFamily="49" charset="0"/>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04A439E1-F3C6-487B-A54F-7E98F10AEAF1}"/>
              </a:ext>
            </a:extLst>
          </p:cNvPr>
          <p:cNvSpPr/>
          <p:nvPr/>
        </p:nvSpPr>
        <p:spPr>
          <a:xfrm>
            <a:off x="4861810" y="1449490"/>
            <a:ext cx="4023610" cy="2463751"/>
          </a:xfrm>
          <a:prstGeom prst="rect">
            <a:avLst/>
          </a:prstGeom>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printHighestGrade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 Record of highest grade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high = grades[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grades: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&gt; high[</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high = g</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200" dirty="0">
                <a:solidFill>
                  <a:srgbClr val="C0C0C0"/>
                </a:solidFill>
                <a:latin typeface="Consolas" panose="020B0609020204030204" pitchFamily="49" charset="0"/>
                <a:ea typeface="Calibri" panose="020F0502020204030204" pitchFamily="34" charset="0"/>
                <a:cs typeface="Consolas" panose="020B0609020204030204" pitchFamily="49" charset="0"/>
              </a:rPr>
              <a:t>    # Lookup the student record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students[high[</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'student’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(high[</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29CB28B2-1460-4657-ADCD-9F9549A25830}"/>
              </a:ext>
            </a:extLst>
          </p:cNvPr>
          <p:cNvSpPr/>
          <p:nvPr/>
        </p:nvSpPr>
        <p:spPr>
          <a:xfrm>
            <a:off x="6115748" y="4208305"/>
            <a:ext cx="1031051" cy="400110"/>
          </a:xfrm>
          <a:prstGeom prst="rect">
            <a:avLst/>
          </a:prstGeom>
          <a:solidFill>
            <a:schemeClr val="bg1">
              <a:lumMod val="95000"/>
            </a:schemeClr>
          </a:solidFill>
          <a:ln>
            <a:solidFill>
              <a:schemeClr val="tx2"/>
            </a:solidFill>
          </a:ln>
        </p:spPr>
        <p:txBody>
          <a:bodyPr wrap="none">
            <a:spAutoFit/>
          </a:bodyPr>
          <a:lstStyle/>
          <a:p>
            <a:r>
              <a:rPr lang="en-US" sz="2000" dirty="0">
                <a:solidFill>
                  <a:srgbClr val="000000"/>
                </a:solidFill>
                <a:latin typeface="Consolas" panose="020B0609020204030204" pitchFamily="49" charset="0"/>
              </a:rPr>
              <a:t>97 Pat</a:t>
            </a:r>
            <a:endParaRPr lang="en-US" sz="2000" dirty="0"/>
          </a:p>
        </p:txBody>
      </p:sp>
    </p:spTree>
    <p:extLst>
      <p:ext uri="{BB962C8B-B14F-4D97-AF65-F5344CB8AC3E}">
        <p14:creationId xmlns:p14="http://schemas.microsoft.com/office/powerpoint/2010/main" val="824621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Effect transition="in" filter="fade">
                                      <p:cBhvr>
                                        <p:cTn id="7" dur="500"/>
                                        <p:tgtEl>
                                          <p:spTgt spid="6">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4" end="4"/>
                                            </p:txEl>
                                          </p:spTgt>
                                        </p:tgtEl>
                                        <p:attrNameLst>
                                          <p:attrName>style.visibility</p:attrName>
                                        </p:attrNameLst>
                                      </p:cBhvr>
                                      <p:to>
                                        <p:strVal val="visible"/>
                                      </p:to>
                                    </p:set>
                                    <p:animEffect transition="in" filter="fade">
                                      <p:cBhvr>
                                        <p:cTn id="10" dur="500"/>
                                        <p:tgtEl>
                                          <p:spTgt spid="6">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5" end="5"/>
                                            </p:txEl>
                                          </p:spTgt>
                                        </p:tgtEl>
                                        <p:attrNameLst>
                                          <p:attrName>style.visibility</p:attrName>
                                        </p:attrNameLst>
                                      </p:cBhvr>
                                      <p:to>
                                        <p:strVal val="visible"/>
                                      </p:to>
                                    </p:set>
                                    <p:animEffect transition="in" filter="fade">
                                      <p:cBhvr>
                                        <p:cTn id="13" dur="500"/>
                                        <p:tgtEl>
                                          <p:spTgt spid="6">
                                            <p:txEl>
                                              <p:pRg st="5" end="5"/>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xEl>
                                              <p:pRg st="6" end="6"/>
                                            </p:txEl>
                                          </p:spTgt>
                                        </p:tgtEl>
                                        <p:attrNameLst>
                                          <p:attrName>style.visibility</p:attrName>
                                        </p:attrNameLst>
                                      </p:cBhvr>
                                      <p:to>
                                        <p:strVal val="visible"/>
                                      </p:to>
                                    </p:set>
                                    <p:animEffect transition="in" filter="fade">
                                      <p:cBhvr>
                                        <p:cTn id="18" dur="500"/>
                                        <p:tgtEl>
                                          <p:spTgt spid="6">
                                            <p:txEl>
                                              <p:pRg st="6" end="6"/>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animEffect transition="in" filter="fade">
                                      <p:cBhvr>
                                        <p:cTn id="21" dur="500"/>
                                        <p:tgtEl>
                                          <p:spTgt spid="6">
                                            <p:txEl>
                                              <p:pRg st="7" end="7"/>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
                                            <p:txEl>
                                              <p:pRg st="8" end="8"/>
                                            </p:txEl>
                                          </p:spTgt>
                                        </p:tgtEl>
                                        <p:attrNameLst>
                                          <p:attrName>style.visibility</p:attrName>
                                        </p:attrNameLst>
                                      </p:cBhvr>
                                      <p:to>
                                        <p:strVal val="visible"/>
                                      </p:to>
                                    </p:set>
                                    <p:animEffect transition="in" filter="fade">
                                      <p:cBhvr>
                                        <p:cTn id="26" dur="500"/>
                                        <p:tgtEl>
                                          <p:spTgt spid="6">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6">
                                            <p:txEl>
                                              <p:pRg st="9" end="9"/>
                                            </p:txEl>
                                          </p:spTgt>
                                        </p:tgtEl>
                                        <p:attrNameLst>
                                          <p:attrName>style.visibility</p:attrName>
                                        </p:attrNameLst>
                                      </p:cBhvr>
                                      <p:to>
                                        <p:strVal val="visible"/>
                                      </p:to>
                                    </p:set>
                                    <p:animEffect transition="in" filter="fade">
                                      <p:cBhvr>
                                        <p:cTn id="29" dur="500"/>
                                        <p:tgtEl>
                                          <p:spTgt spid="6">
                                            <p:txEl>
                                              <p:pRg st="9" end="9"/>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6">
                                            <p:txEl>
                                              <p:pRg st="10" end="10"/>
                                            </p:txEl>
                                          </p:spTgt>
                                        </p:tgtEl>
                                        <p:attrNameLst>
                                          <p:attrName>style.visibility</p:attrName>
                                        </p:attrNameLst>
                                      </p:cBhvr>
                                      <p:to>
                                        <p:strVal val="visible"/>
                                      </p:to>
                                    </p:set>
                                    <p:animEffect transition="in" filter="fade">
                                      <p:cBhvr>
                                        <p:cTn id="32" dur="500"/>
                                        <p:tgtEl>
                                          <p:spTgt spid="6">
                                            <p:txEl>
                                              <p:pRg st="10" end="10"/>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6">
                                            <p:txEl>
                                              <p:pRg st="11" end="11"/>
                                            </p:txEl>
                                          </p:spTgt>
                                        </p:tgtEl>
                                        <p:attrNameLst>
                                          <p:attrName>style.visibility</p:attrName>
                                        </p:attrNameLst>
                                      </p:cBhvr>
                                      <p:to>
                                        <p:strVal val="visible"/>
                                      </p:to>
                                    </p:set>
                                    <p:animEffect transition="in" filter="fade">
                                      <p:cBhvr>
                                        <p:cTn id="35" dur="500"/>
                                        <p:tgtEl>
                                          <p:spTgt spid="6">
                                            <p:txEl>
                                              <p:pRg st="11" end="1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6">
                                            <p:txEl>
                                              <p:pRg st="14" end="14"/>
                                            </p:txEl>
                                          </p:spTgt>
                                        </p:tgtEl>
                                        <p:attrNameLst>
                                          <p:attrName>style.visibility</p:attrName>
                                        </p:attrNameLst>
                                      </p:cBhvr>
                                      <p:to>
                                        <p:strVal val="visible"/>
                                      </p:to>
                                    </p:set>
                                    <p:animEffect transition="in" filter="fade">
                                      <p:cBhvr>
                                        <p:cTn id="40" dur="500"/>
                                        <p:tgtEl>
                                          <p:spTgt spid="6">
                                            <p:txEl>
                                              <p:pRg st="14" end="1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6">
                                            <p:txEl>
                                              <p:pRg st="15" end="15"/>
                                            </p:txEl>
                                          </p:spTgt>
                                        </p:tgtEl>
                                        <p:attrNameLst>
                                          <p:attrName>style.visibility</p:attrName>
                                        </p:attrNameLst>
                                      </p:cBhvr>
                                      <p:to>
                                        <p:strVal val="visible"/>
                                      </p:to>
                                    </p:set>
                                    <p:animEffect transition="in" filter="fade">
                                      <p:cBhvr>
                                        <p:cTn id="45" dur="500"/>
                                        <p:tgtEl>
                                          <p:spTgt spid="6">
                                            <p:txEl>
                                              <p:pRg st="15" end="1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6">
                                            <p:txEl>
                                              <p:pRg st="13" end="13"/>
                                            </p:txEl>
                                          </p:spTgt>
                                        </p:tgtEl>
                                        <p:attrNameLst>
                                          <p:attrName>style.visibility</p:attrName>
                                        </p:attrNameLst>
                                      </p:cBhvr>
                                      <p:to>
                                        <p:strVal val="visible"/>
                                      </p:to>
                                    </p:set>
                                    <p:animEffect transition="in" filter="fade">
                                      <p:cBhvr>
                                        <p:cTn id="50" dur="500"/>
                                        <p:tgtEl>
                                          <p:spTgt spid="6">
                                            <p:txEl>
                                              <p:pRg st="13" end="1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6">
                                            <p:txEl>
                                              <p:pRg st="16" end="16"/>
                                            </p:txEl>
                                          </p:spTgt>
                                        </p:tgtEl>
                                        <p:attrNameLst>
                                          <p:attrName>style.visibility</p:attrName>
                                        </p:attrNameLst>
                                      </p:cBhvr>
                                      <p:to>
                                        <p:strVal val="visible"/>
                                      </p:to>
                                    </p:set>
                                    <p:animEffect transition="in" filter="fade">
                                      <p:cBhvr>
                                        <p:cTn id="55" dur="500"/>
                                        <p:tgtEl>
                                          <p:spTgt spid="6">
                                            <p:txEl>
                                              <p:pRg st="16" end="16"/>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6">
                                            <p:txEl>
                                              <p:pRg st="18" end="18"/>
                                            </p:txEl>
                                          </p:spTgt>
                                        </p:tgtEl>
                                        <p:attrNameLst>
                                          <p:attrName>style.visibility</p:attrName>
                                        </p:attrNameLst>
                                      </p:cBhvr>
                                      <p:to>
                                        <p:strVal val="visible"/>
                                      </p:to>
                                    </p:set>
                                    <p:animEffect transition="in" filter="fade">
                                      <p:cBhvr>
                                        <p:cTn id="60" dur="500"/>
                                        <p:tgtEl>
                                          <p:spTgt spid="6">
                                            <p:txEl>
                                              <p:pRg st="18" end="18"/>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6">
                                            <p:txEl>
                                              <p:pRg st="20" end="20"/>
                                            </p:txEl>
                                          </p:spTgt>
                                        </p:tgtEl>
                                        <p:attrNameLst>
                                          <p:attrName>style.visibility</p:attrName>
                                        </p:attrNameLst>
                                      </p:cBhvr>
                                      <p:to>
                                        <p:strVal val="visible"/>
                                      </p:to>
                                    </p:set>
                                    <p:animEffect transition="in" filter="fade">
                                      <p:cBhvr>
                                        <p:cTn id="65" dur="500"/>
                                        <p:tgtEl>
                                          <p:spTgt spid="6">
                                            <p:txEl>
                                              <p:pRg st="20" end="20"/>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7">
                                            <p:txEl>
                                              <p:pRg st="0" end="0"/>
                                            </p:txEl>
                                          </p:spTgt>
                                        </p:tgtEl>
                                        <p:attrNameLst>
                                          <p:attrName>style.visibility</p:attrName>
                                        </p:attrNameLst>
                                      </p:cBhvr>
                                      <p:to>
                                        <p:strVal val="visible"/>
                                      </p:to>
                                    </p:set>
                                    <p:animEffect transition="in" filter="fade">
                                      <p:cBhvr>
                                        <p:cTn id="70" dur="500"/>
                                        <p:tgtEl>
                                          <p:spTgt spid="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7">
                                            <p:txEl>
                                              <p:pRg st="1" end="1"/>
                                            </p:txEl>
                                          </p:spTgt>
                                        </p:tgtEl>
                                        <p:attrNameLst>
                                          <p:attrName>style.visibility</p:attrName>
                                        </p:attrNameLst>
                                      </p:cBhvr>
                                      <p:to>
                                        <p:strVal val="visible"/>
                                      </p:to>
                                    </p:set>
                                    <p:animEffect transition="in" filter="fade">
                                      <p:cBhvr>
                                        <p:cTn id="75" dur="500"/>
                                        <p:tgtEl>
                                          <p:spTgt spid="7">
                                            <p:txEl>
                                              <p:pRg st="1" end="1"/>
                                            </p:txEl>
                                          </p:spTgt>
                                        </p:tgtEl>
                                      </p:cBhvr>
                                    </p:animEffect>
                                  </p:childTnLst>
                                </p:cTn>
                              </p:par>
                            </p:childTnLst>
                          </p:cTn>
                        </p:par>
                        <p:par>
                          <p:cTn id="76" fill="hold">
                            <p:stCondLst>
                              <p:cond delay="500"/>
                            </p:stCondLst>
                            <p:childTnLst>
                              <p:par>
                                <p:cTn id="77" presetID="10" presetClass="entr" presetSubtype="0" fill="hold" nodeType="afterEffect">
                                  <p:stCondLst>
                                    <p:cond delay="0"/>
                                  </p:stCondLst>
                                  <p:childTnLst>
                                    <p:set>
                                      <p:cBhvr>
                                        <p:cTn id="78" dur="1" fill="hold">
                                          <p:stCondLst>
                                            <p:cond delay="0"/>
                                          </p:stCondLst>
                                        </p:cTn>
                                        <p:tgtEl>
                                          <p:spTgt spid="7">
                                            <p:txEl>
                                              <p:pRg st="2" end="2"/>
                                            </p:txEl>
                                          </p:spTgt>
                                        </p:tgtEl>
                                        <p:attrNameLst>
                                          <p:attrName>style.visibility</p:attrName>
                                        </p:attrNameLst>
                                      </p:cBhvr>
                                      <p:to>
                                        <p:strVal val="visible"/>
                                      </p:to>
                                    </p:set>
                                    <p:animEffect transition="in" filter="fade">
                                      <p:cBhvr>
                                        <p:cTn id="79" dur="500"/>
                                        <p:tgtEl>
                                          <p:spTgt spid="7">
                                            <p:txEl>
                                              <p:pRg st="2" end="2"/>
                                            </p:tx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7">
                                            <p:txEl>
                                              <p:pRg st="4" end="4"/>
                                            </p:txEl>
                                          </p:spTgt>
                                        </p:tgtEl>
                                        <p:attrNameLst>
                                          <p:attrName>style.visibility</p:attrName>
                                        </p:attrNameLst>
                                      </p:cBhvr>
                                      <p:to>
                                        <p:strVal val="visible"/>
                                      </p:to>
                                    </p:set>
                                    <p:animEffect transition="in" filter="fade">
                                      <p:cBhvr>
                                        <p:cTn id="84" dur="500"/>
                                        <p:tgtEl>
                                          <p:spTgt spid="7">
                                            <p:txEl>
                                              <p:pRg st="4" end="4"/>
                                            </p:txEl>
                                          </p:spTgt>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7">
                                            <p:txEl>
                                              <p:pRg st="5" end="5"/>
                                            </p:txEl>
                                          </p:spTgt>
                                        </p:tgtEl>
                                        <p:attrNameLst>
                                          <p:attrName>style.visibility</p:attrName>
                                        </p:attrNameLst>
                                      </p:cBhvr>
                                      <p:to>
                                        <p:strVal val="visible"/>
                                      </p:to>
                                    </p:set>
                                    <p:animEffect transition="in" filter="fade">
                                      <p:cBhvr>
                                        <p:cTn id="89" dur="500"/>
                                        <p:tgtEl>
                                          <p:spTgt spid="7">
                                            <p:txEl>
                                              <p:pRg st="5" end="5"/>
                                            </p:txEl>
                                          </p:spTgt>
                                        </p:tgtEl>
                                      </p:cBhvr>
                                    </p:animEffect>
                                  </p:childTnLst>
                                </p:cTn>
                              </p:par>
                              <p:par>
                                <p:cTn id="90" presetID="10" presetClass="entr" presetSubtype="0" fill="hold" nodeType="withEffect">
                                  <p:stCondLst>
                                    <p:cond delay="0"/>
                                  </p:stCondLst>
                                  <p:childTnLst>
                                    <p:set>
                                      <p:cBhvr>
                                        <p:cTn id="91" dur="1" fill="hold">
                                          <p:stCondLst>
                                            <p:cond delay="0"/>
                                          </p:stCondLst>
                                        </p:cTn>
                                        <p:tgtEl>
                                          <p:spTgt spid="7">
                                            <p:txEl>
                                              <p:pRg st="6" end="6"/>
                                            </p:txEl>
                                          </p:spTgt>
                                        </p:tgtEl>
                                        <p:attrNameLst>
                                          <p:attrName>style.visibility</p:attrName>
                                        </p:attrNameLst>
                                      </p:cBhvr>
                                      <p:to>
                                        <p:strVal val="visible"/>
                                      </p:to>
                                    </p:set>
                                    <p:animEffect transition="in" filter="fade">
                                      <p:cBhvr>
                                        <p:cTn id="92" dur="500"/>
                                        <p:tgtEl>
                                          <p:spTgt spid="7">
                                            <p:txEl>
                                              <p:pRg st="6" end="6"/>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7">
                                            <p:txEl>
                                              <p:pRg st="8" end="8"/>
                                            </p:txEl>
                                          </p:spTgt>
                                        </p:tgtEl>
                                        <p:attrNameLst>
                                          <p:attrName>style.visibility</p:attrName>
                                        </p:attrNameLst>
                                      </p:cBhvr>
                                      <p:to>
                                        <p:strVal val="visible"/>
                                      </p:to>
                                    </p:set>
                                    <p:animEffect transition="in" filter="fade">
                                      <p:cBhvr>
                                        <p:cTn id="97" dur="500"/>
                                        <p:tgtEl>
                                          <p:spTgt spid="7">
                                            <p:txEl>
                                              <p:pRg st="8" end="8"/>
                                            </p:txEl>
                                          </p:spTgt>
                                        </p:tgtEl>
                                      </p:cBhvr>
                                    </p:animEffect>
                                  </p:childTnLst>
                                </p:cTn>
                              </p:par>
                            </p:childTnLst>
                          </p:cTn>
                        </p:par>
                        <p:par>
                          <p:cTn id="98" fill="hold">
                            <p:stCondLst>
                              <p:cond delay="500"/>
                            </p:stCondLst>
                            <p:childTnLst>
                              <p:par>
                                <p:cTn id="99" presetID="10" presetClass="entr" presetSubtype="0" fill="hold" nodeType="afterEffect">
                                  <p:stCondLst>
                                    <p:cond delay="0"/>
                                  </p:stCondLst>
                                  <p:childTnLst>
                                    <p:set>
                                      <p:cBhvr>
                                        <p:cTn id="100" dur="1" fill="hold">
                                          <p:stCondLst>
                                            <p:cond delay="0"/>
                                          </p:stCondLst>
                                        </p:cTn>
                                        <p:tgtEl>
                                          <p:spTgt spid="7">
                                            <p:txEl>
                                              <p:pRg st="9" end="9"/>
                                            </p:txEl>
                                          </p:spTgt>
                                        </p:tgtEl>
                                        <p:attrNameLst>
                                          <p:attrName>style.visibility</p:attrName>
                                        </p:attrNameLst>
                                      </p:cBhvr>
                                      <p:to>
                                        <p:strVal val="visible"/>
                                      </p:to>
                                    </p:set>
                                    <p:animEffect transition="in" filter="fade">
                                      <p:cBhvr>
                                        <p:cTn id="101" dur="500"/>
                                        <p:tgtEl>
                                          <p:spTgt spid="7">
                                            <p:txEl>
                                              <p:pRg st="9" end="9"/>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7">
                                            <p:txEl>
                                              <p:pRg st="11" end="11"/>
                                            </p:txEl>
                                          </p:spTgt>
                                        </p:tgtEl>
                                        <p:attrNameLst>
                                          <p:attrName>style.visibility</p:attrName>
                                        </p:attrNameLst>
                                      </p:cBhvr>
                                      <p:to>
                                        <p:strVal val="visible"/>
                                      </p:to>
                                    </p:set>
                                    <p:animEffect transition="in" filter="fade">
                                      <p:cBhvr>
                                        <p:cTn id="106" dur="500"/>
                                        <p:tgtEl>
                                          <p:spTgt spid="7">
                                            <p:txEl>
                                              <p:pRg st="11" end="11"/>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8"/>
                                        </p:tgtEl>
                                        <p:attrNameLst>
                                          <p:attrName>style.visibility</p:attrName>
                                        </p:attrNameLst>
                                      </p:cBhvr>
                                      <p:to>
                                        <p:strVal val="visible"/>
                                      </p:to>
                                    </p:set>
                                    <p:animEffect transition="in" filter="fade">
                                      <p:cBhvr>
                                        <p:cTn id="1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B8737-3319-49C6-A568-8A9B6FF84F08}"/>
              </a:ext>
            </a:extLst>
          </p:cNvPr>
          <p:cNvSpPr>
            <a:spLocks noGrp="1"/>
          </p:cNvSpPr>
          <p:nvPr>
            <p:ph type="title"/>
          </p:nvPr>
        </p:nvSpPr>
        <p:spPr/>
        <p:txBody>
          <a:bodyPr/>
          <a:lstStyle/>
          <a:p>
            <a:r>
              <a:rPr lang="en-US" dirty="0"/>
              <a:t>Let the Database do the Work</a:t>
            </a:r>
          </a:p>
        </p:txBody>
      </p:sp>
      <p:sp>
        <p:nvSpPr>
          <p:cNvPr id="4" name="Slide Number Placeholder 3">
            <a:extLst>
              <a:ext uri="{FF2B5EF4-FFF2-40B4-BE49-F238E27FC236}">
                <a16:creationId xmlns:a16="http://schemas.microsoft.com/office/drawing/2014/main" id="{7B62CA03-066A-4A6C-A33B-5FABE1A61FEC}"/>
              </a:ext>
            </a:extLst>
          </p:cNvPr>
          <p:cNvSpPr>
            <a:spLocks noGrp="1"/>
          </p:cNvSpPr>
          <p:nvPr>
            <p:ph type="sldNum" sz="quarter" idx="12"/>
          </p:nvPr>
        </p:nvSpPr>
        <p:spPr/>
        <p:txBody>
          <a:bodyPr/>
          <a:lstStyle/>
          <a:p>
            <a:fld id="{B9EA2576-3992-4A7D-AC41-AC0E2BE3E45F}" type="slidenum">
              <a:rPr lang="en-US" smtClean="0"/>
              <a:pPr/>
              <a:t>12</a:t>
            </a:fld>
            <a:endParaRPr lang="en-US" dirty="0"/>
          </a:p>
        </p:txBody>
      </p:sp>
      <p:sp>
        <p:nvSpPr>
          <p:cNvPr id="6" name="Rectangle 5">
            <a:extLst>
              <a:ext uri="{FF2B5EF4-FFF2-40B4-BE49-F238E27FC236}">
                <a16:creationId xmlns:a16="http://schemas.microsoft.com/office/drawing/2014/main" id="{AA66D418-522B-4C08-A258-5436B4B1B89D}"/>
              </a:ext>
            </a:extLst>
          </p:cNvPr>
          <p:cNvSpPr/>
          <p:nvPr/>
        </p:nvSpPr>
        <p:spPr>
          <a:xfrm>
            <a:off x="4191000" y="4019550"/>
            <a:ext cx="1031051" cy="400110"/>
          </a:xfrm>
          <a:prstGeom prst="rect">
            <a:avLst/>
          </a:prstGeom>
          <a:solidFill>
            <a:schemeClr val="bg1">
              <a:lumMod val="95000"/>
            </a:schemeClr>
          </a:solidFill>
          <a:ln>
            <a:solidFill>
              <a:schemeClr val="tx2"/>
            </a:solidFill>
          </a:ln>
        </p:spPr>
        <p:txBody>
          <a:bodyPr wrap="none">
            <a:spAutoFit/>
          </a:bodyPr>
          <a:lstStyle/>
          <a:p>
            <a:r>
              <a:rPr lang="en-US" sz="2000" dirty="0">
                <a:solidFill>
                  <a:srgbClr val="000000"/>
                </a:solidFill>
                <a:latin typeface="Consolas" panose="020B0609020204030204" pitchFamily="49" charset="0"/>
              </a:rPr>
              <a:t>97 Pat</a:t>
            </a:r>
            <a:endParaRPr lang="en-US" sz="2000" dirty="0"/>
          </a:p>
        </p:txBody>
      </p:sp>
      <p:sp>
        <p:nvSpPr>
          <p:cNvPr id="3" name="Rectangle 2">
            <a:extLst>
              <a:ext uri="{FF2B5EF4-FFF2-40B4-BE49-F238E27FC236}">
                <a16:creationId xmlns:a16="http://schemas.microsoft.com/office/drawing/2014/main" id="{F2519100-3053-46E1-B4B0-2BA6E5DA65B6}"/>
              </a:ext>
            </a:extLst>
          </p:cNvPr>
          <p:cNvSpPr/>
          <p:nvPr/>
        </p:nvSpPr>
        <p:spPr>
          <a:xfrm>
            <a:off x="457200" y="831634"/>
            <a:ext cx="5257800" cy="4011034"/>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printHighestGrade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conn = sqlite3.connect(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grades.sqlite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students.name, </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grades.grade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students, grades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where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students.id=</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grades.student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order by </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grades.grade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desc</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recs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c.fetchone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(recs[</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+recs[</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conn.close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5885CFE0-552B-4AB6-9045-64C9AE957C79}"/>
              </a:ext>
            </a:extLst>
          </p:cNvPr>
          <p:cNvSpPr txBox="1"/>
          <p:nvPr/>
        </p:nvSpPr>
        <p:spPr>
          <a:xfrm>
            <a:off x="6096000" y="2608481"/>
            <a:ext cx="2590801" cy="923330"/>
          </a:xfrm>
          <a:prstGeom prst="rect">
            <a:avLst/>
          </a:prstGeom>
          <a:noFill/>
        </p:spPr>
        <p:txBody>
          <a:bodyPr wrap="square" rtlCol="0">
            <a:spAutoFit/>
          </a:bodyPr>
          <a:lstStyle/>
          <a:p>
            <a:r>
              <a:rPr lang="en-US" dirty="0">
                <a:solidFill>
                  <a:srgbClr val="C00000"/>
                </a:solidFill>
              </a:rPr>
              <a:t>Build this up interactively with SQL command line client.</a:t>
            </a:r>
          </a:p>
        </p:txBody>
      </p:sp>
      <p:cxnSp>
        <p:nvCxnSpPr>
          <p:cNvPr id="8" name="Straight Arrow Connector 7">
            <a:extLst>
              <a:ext uri="{FF2B5EF4-FFF2-40B4-BE49-F238E27FC236}">
                <a16:creationId xmlns:a16="http://schemas.microsoft.com/office/drawing/2014/main" id="{A6BB60DE-BCC6-4970-A83B-4A1ACE5BAA0A}"/>
              </a:ext>
            </a:extLst>
          </p:cNvPr>
          <p:cNvCxnSpPr>
            <a:cxnSpLocks/>
          </p:cNvCxnSpPr>
          <p:nvPr/>
        </p:nvCxnSpPr>
        <p:spPr>
          <a:xfrm flipH="1" flipV="1">
            <a:off x="5257801" y="2526040"/>
            <a:ext cx="838199" cy="27431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1070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500"/>
                                        <p:tgtEl>
                                          <p:spTgt spid="3">
                                            <p:txEl>
                                              <p:pRg st="4" end="4"/>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fade">
                                      <p:cBhvr>
                                        <p:cTn id="39" dur="500"/>
                                        <p:tgtEl>
                                          <p:spTgt spid="3">
                                            <p:txEl>
                                              <p:pRg st="9" end="9"/>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3">
                                            <p:txEl>
                                              <p:pRg st="10" end="10"/>
                                            </p:txEl>
                                          </p:spTgt>
                                        </p:tgtEl>
                                        <p:attrNameLst>
                                          <p:attrName>style.visibility</p:attrName>
                                        </p:attrNameLst>
                                      </p:cBhvr>
                                      <p:to>
                                        <p:strVal val="visible"/>
                                      </p:to>
                                    </p:set>
                                    <p:animEffect transition="in" filter="fade">
                                      <p:cBhvr>
                                        <p:cTn id="44" dur="500"/>
                                        <p:tgtEl>
                                          <p:spTgt spid="3">
                                            <p:txEl>
                                              <p:pRg st="10" end="1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par>
                                <p:cTn id="50" presetID="10" presetClass="entr" presetSubtype="0" fill="hold" nodeType="with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fade">
                                      <p:cBhvr>
                                        <p:cTn id="57" dur="500"/>
                                        <p:tgtEl>
                                          <p:spTgt spid="3">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4" end="14"/>
                                            </p:txEl>
                                          </p:spTgt>
                                        </p:tgtEl>
                                        <p:attrNameLst>
                                          <p:attrName>style.visibility</p:attrName>
                                        </p:attrNameLst>
                                      </p:cBhvr>
                                      <p:to>
                                        <p:strVal val="visible"/>
                                      </p:to>
                                    </p:set>
                                    <p:animEffect transition="in" filter="fade">
                                      <p:cBhvr>
                                        <p:cTn id="62" dur="500"/>
                                        <p:tgtEl>
                                          <p:spTgt spid="3">
                                            <p:txEl>
                                              <p:pRg st="14" end="1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6" end="16"/>
                                            </p:txEl>
                                          </p:spTgt>
                                        </p:tgtEl>
                                        <p:attrNameLst>
                                          <p:attrName>style.visibility</p:attrName>
                                        </p:attrNameLst>
                                      </p:cBhvr>
                                      <p:to>
                                        <p:strVal val="visible"/>
                                      </p:to>
                                    </p:set>
                                    <p:animEffect transition="in" filter="fade">
                                      <p:cBhvr>
                                        <p:cTn id="72" dur="500"/>
                                        <p:tgtEl>
                                          <p:spTgt spid="3">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F84AE1A-A613-495F-B12A-79228C1752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0" y="2172453"/>
            <a:ext cx="3678819" cy="2759115"/>
          </a:xfrm>
          <a:prstGeom prst="rect">
            <a:avLst/>
          </a:prstGeom>
        </p:spPr>
      </p:pic>
      <p:sp>
        <p:nvSpPr>
          <p:cNvPr id="2" name="Title 1">
            <a:extLst>
              <a:ext uri="{FF2B5EF4-FFF2-40B4-BE49-F238E27FC236}">
                <a16:creationId xmlns:a16="http://schemas.microsoft.com/office/drawing/2014/main" id="{004B8737-3319-49C6-A568-8A9B6FF84F08}"/>
              </a:ext>
            </a:extLst>
          </p:cNvPr>
          <p:cNvSpPr>
            <a:spLocks noGrp="1"/>
          </p:cNvSpPr>
          <p:nvPr>
            <p:ph type="title"/>
          </p:nvPr>
        </p:nvSpPr>
        <p:spPr/>
        <p:txBody>
          <a:bodyPr/>
          <a:lstStyle/>
          <a:p>
            <a:r>
              <a:rPr lang="en-US" dirty="0"/>
              <a:t>Let the Database do the Work</a:t>
            </a:r>
          </a:p>
        </p:txBody>
      </p:sp>
      <p:sp>
        <p:nvSpPr>
          <p:cNvPr id="4" name="Slide Number Placeholder 3">
            <a:extLst>
              <a:ext uri="{FF2B5EF4-FFF2-40B4-BE49-F238E27FC236}">
                <a16:creationId xmlns:a16="http://schemas.microsoft.com/office/drawing/2014/main" id="{7B62CA03-066A-4A6C-A33B-5FABE1A61FEC}"/>
              </a:ext>
            </a:extLst>
          </p:cNvPr>
          <p:cNvSpPr>
            <a:spLocks noGrp="1"/>
          </p:cNvSpPr>
          <p:nvPr>
            <p:ph type="sldNum" sz="quarter" idx="12"/>
          </p:nvPr>
        </p:nvSpPr>
        <p:spPr/>
        <p:txBody>
          <a:bodyPr/>
          <a:lstStyle/>
          <a:p>
            <a:fld id="{B9EA2576-3992-4A7D-AC41-AC0E2BE3E45F}" type="slidenum">
              <a:rPr lang="en-US" smtClean="0"/>
              <a:pPr/>
              <a:t>13</a:t>
            </a:fld>
            <a:endParaRPr lang="en-US" dirty="0"/>
          </a:p>
        </p:txBody>
      </p:sp>
      <p:sp>
        <p:nvSpPr>
          <p:cNvPr id="5" name="TextBox 4">
            <a:extLst>
              <a:ext uri="{FF2B5EF4-FFF2-40B4-BE49-F238E27FC236}">
                <a16:creationId xmlns:a16="http://schemas.microsoft.com/office/drawing/2014/main" id="{06D8248C-EED6-4E4D-964E-8721B568FADC}"/>
              </a:ext>
            </a:extLst>
          </p:cNvPr>
          <p:cNvSpPr txBox="1"/>
          <p:nvPr/>
        </p:nvSpPr>
        <p:spPr>
          <a:xfrm>
            <a:off x="457200" y="819150"/>
            <a:ext cx="5867400" cy="1323439"/>
          </a:xfrm>
          <a:prstGeom prst="rect">
            <a:avLst/>
          </a:prstGeom>
          <a:noFill/>
        </p:spPr>
        <p:txBody>
          <a:bodyPr wrap="square" rtlCol="0">
            <a:spAutoFit/>
          </a:bodyPr>
          <a:lstStyle/>
          <a:p>
            <a:pPr marL="285750" indent="-285750">
              <a:buFont typeface="Arial" panose="020B0604020202020204" pitchFamily="34" charset="0"/>
              <a:buChar char="•"/>
            </a:pPr>
            <a:r>
              <a:rPr lang="en-US" sz="2000" dirty="0"/>
              <a:t>Database servers are faster than client machines</a:t>
            </a:r>
          </a:p>
          <a:p>
            <a:pPr marL="285750" indent="-285750">
              <a:buFont typeface="Arial" panose="020B0604020202020204" pitchFamily="34" charset="0"/>
              <a:buChar char="•"/>
            </a:pPr>
            <a:r>
              <a:rPr lang="en-US" sz="2000" dirty="0"/>
              <a:t>DB code is optimized for these types of operations</a:t>
            </a:r>
          </a:p>
          <a:p>
            <a:pPr marL="285750" indent="-285750">
              <a:buFont typeface="Arial" panose="020B0604020202020204" pitchFamily="34" charset="0"/>
              <a:buChar char="•"/>
            </a:pPr>
            <a:r>
              <a:rPr lang="en-US" sz="2000" dirty="0"/>
              <a:t>Let the DB do as much work as possible</a:t>
            </a:r>
          </a:p>
          <a:p>
            <a:pPr marL="285750" indent="-285750">
              <a:buFont typeface="Arial" panose="020B0604020202020204" pitchFamily="34" charset="0"/>
              <a:buChar char="•"/>
            </a:pPr>
            <a:r>
              <a:rPr lang="en-US" sz="2000" dirty="0"/>
              <a:t>Some complex things you will have to write code for</a:t>
            </a:r>
            <a:endParaRPr lang="en-US" dirty="0"/>
          </a:p>
        </p:txBody>
      </p:sp>
      <p:sp>
        <p:nvSpPr>
          <p:cNvPr id="3" name="Rectangle 2">
            <a:extLst>
              <a:ext uri="{FF2B5EF4-FFF2-40B4-BE49-F238E27FC236}">
                <a16:creationId xmlns:a16="http://schemas.microsoft.com/office/drawing/2014/main" id="{0E13A5D9-CDC3-4530-B824-189189B34D51}"/>
              </a:ext>
            </a:extLst>
          </p:cNvPr>
          <p:cNvSpPr/>
          <p:nvPr/>
        </p:nvSpPr>
        <p:spPr>
          <a:xfrm>
            <a:off x="1485900" y="2283082"/>
            <a:ext cx="5410200" cy="619272"/>
          </a:xfrm>
          <a:prstGeom prst="rect">
            <a:avLst/>
          </a:prstGeom>
        </p:spPr>
        <p:txBody>
          <a:bodyPr wrap="square">
            <a:spAutoFit/>
          </a:bodyPr>
          <a:lstStyle/>
          <a:p>
            <a:pPr lvl="0">
              <a:lnSpc>
                <a:spcPct val="107000"/>
              </a:lnSpc>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 from grades </a:t>
            </a:r>
            <a:r>
              <a:rPr lang="en-US" sz="1600" i="1">
                <a:solidFill>
                  <a:srgbClr val="C9802B"/>
                </a:solidFill>
                <a:latin typeface="Consolas" panose="020B0609020204030204" pitchFamily="49" charset="0"/>
                <a:ea typeface="Calibri" panose="020F0502020204030204" pitchFamily="34" charset="0"/>
                <a:cs typeface="Consolas" panose="020B0609020204030204" pitchFamily="49" charset="0"/>
              </a:rPr>
              <a:t>where </a:t>
            </a:r>
            <a:endParaRPr lang="en-US" sz="1600" i="1" dirty="0">
              <a:solidFill>
                <a:srgbClr val="C9802B"/>
              </a:solidFill>
              <a:latin typeface="Consolas" panose="020B0609020204030204" pitchFamily="49" charset="0"/>
              <a:ea typeface="Calibri" panose="020F0502020204030204" pitchFamily="34" charset="0"/>
              <a:cs typeface="Consolas" panose="020B0609020204030204" pitchFamily="49" charset="0"/>
            </a:endParaRPr>
          </a:p>
          <a:p>
            <a:pPr lvl="0">
              <a:lnSpc>
                <a:spcPct val="107000"/>
              </a:lnSpc>
            </a:pPr>
            <a:r>
              <a:rPr lang="en-US" sz="1600" i="1" dirty="0">
                <a:solidFill>
                  <a:srgbClr val="C9802B"/>
                </a:solidFill>
                <a:latin typeface="Consolas" panose="020B0609020204030204" pitchFamily="49" charset="0"/>
                <a:ea typeface="Calibri" panose="020F0502020204030204" pitchFamily="34" charset="0"/>
                <a:cs typeface="Consolas" panose="020B0609020204030204" pitchFamily="49" charset="0"/>
              </a:rPr>
              <a:t>       the digits of the grade add up to 13'''</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p:txBody>
      </p:sp>
      <p:graphicFrame>
        <p:nvGraphicFramePr>
          <p:cNvPr id="6" name="Table 5">
            <a:extLst>
              <a:ext uri="{FF2B5EF4-FFF2-40B4-BE49-F238E27FC236}">
                <a16:creationId xmlns:a16="http://schemas.microsoft.com/office/drawing/2014/main" id="{FBFC7BA0-FDEB-423E-910E-AAF237F1F4D5}"/>
              </a:ext>
            </a:extLst>
          </p:cNvPr>
          <p:cNvGraphicFramePr>
            <a:graphicFrameLocks noGrp="1"/>
          </p:cNvGraphicFramePr>
          <p:nvPr>
            <p:extLst>
              <p:ext uri="{D42A27DB-BD31-4B8C-83A1-F6EECF244321}">
                <p14:modId xmlns:p14="http://schemas.microsoft.com/office/powerpoint/2010/main" val="4160475892"/>
              </p:ext>
            </p:extLst>
          </p:nvPr>
        </p:nvGraphicFramePr>
        <p:xfrm>
          <a:off x="914400" y="3221990"/>
          <a:ext cx="4114799" cy="1483360"/>
        </p:xfrm>
        <a:graphic>
          <a:graphicData uri="http://schemas.openxmlformats.org/drawingml/2006/table">
            <a:tbl>
              <a:tblPr firstRow="1" bandRow="1">
                <a:tableStyleId>{5C22544A-7EE6-4342-B048-85BDC9FD1C3A}</a:tableStyleId>
              </a:tblPr>
              <a:tblGrid>
                <a:gridCol w="914399">
                  <a:extLst>
                    <a:ext uri="{9D8B030D-6E8A-4147-A177-3AD203B41FA5}">
                      <a16:colId xmlns:a16="http://schemas.microsoft.com/office/drawing/2014/main" val="2625854838"/>
                    </a:ext>
                  </a:extLst>
                </a:gridCol>
                <a:gridCol w="1524000">
                  <a:extLst>
                    <a:ext uri="{9D8B030D-6E8A-4147-A177-3AD203B41FA5}">
                      <a16:colId xmlns:a16="http://schemas.microsoft.com/office/drawing/2014/main" val="751671760"/>
                    </a:ext>
                  </a:extLst>
                </a:gridCol>
                <a:gridCol w="1676400">
                  <a:extLst>
                    <a:ext uri="{9D8B030D-6E8A-4147-A177-3AD203B41FA5}">
                      <a16:colId xmlns:a16="http://schemas.microsoft.com/office/drawing/2014/main" val="3486447513"/>
                    </a:ext>
                  </a:extLst>
                </a:gridCol>
              </a:tblGrid>
              <a:tr h="370840">
                <a:tc>
                  <a:txBody>
                    <a:bodyPr/>
                    <a:lstStyle/>
                    <a:p>
                      <a:r>
                        <a:rPr lang="en-US" dirty="0"/>
                        <a:t>Grade</a:t>
                      </a:r>
                    </a:p>
                  </a:txBody>
                  <a:tcPr/>
                </a:tc>
                <a:tc>
                  <a:txBody>
                    <a:bodyPr/>
                    <a:lstStyle/>
                    <a:p>
                      <a:r>
                        <a:rPr lang="en-US" dirty="0"/>
                        <a:t>Digit sum</a:t>
                      </a:r>
                    </a:p>
                  </a:txBody>
                  <a:tcPr/>
                </a:tc>
                <a:tc>
                  <a:txBody>
                    <a:bodyPr/>
                    <a:lstStyle/>
                    <a:p>
                      <a:r>
                        <a:rPr lang="en-US" dirty="0"/>
                        <a:t>Adds up to 13?</a:t>
                      </a:r>
                    </a:p>
                  </a:txBody>
                  <a:tcPr/>
                </a:tc>
                <a:extLst>
                  <a:ext uri="{0D108BD9-81ED-4DB2-BD59-A6C34878D82A}">
                    <a16:rowId xmlns:a16="http://schemas.microsoft.com/office/drawing/2014/main" val="1205582123"/>
                  </a:ext>
                </a:extLst>
              </a:tr>
              <a:tr h="370840">
                <a:tc>
                  <a:txBody>
                    <a:bodyPr/>
                    <a:lstStyle/>
                    <a:p>
                      <a:r>
                        <a:rPr lang="en-US" dirty="0"/>
                        <a:t>94</a:t>
                      </a:r>
                    </a:p>
                  </a:txBody>
                  <a:tcPr/>
                </a:tc>
                <a:tc>
                  <a:txBody>
                    <a:bodyPr/>
                    <a:lstStyle/>
                    <a:p>
                      <a:r>
                        <a:rPr lang="en-US" dirty="0"/>
                        <a:t>9+4 = 13</a:t>
                      </a:r>
                    </a:p>
                  </a:txBody>
                  <a:tcPr/>
                </a:tc>
                <a:tc>
                  <a:txBody>
                    <a:bodyPr/>
                    <a:lstStyle/>
                    <a:p>
                      <a:r>
                        <a:rPr lang="en-US" dirty="0"/>
                        <a:t>YES</a:t>
                      </a:r>
                    </a:p>
                  </a:txBody>
                  <a:tcPr/>
                </a:tc>
                <a:extLst>
                  <a:ext uri="{0D108BD9-81ED-4DB2-BD59-A6C34878D82A}">
                    <a16:rowId xmlns:a16="http://schemas.microsoft.com/office/drawing/2014/main" val="212898233"/>
                  </a:ext>
                </a:extLst>
              </a:tr>
              <a:tr h="370840">
                <a:tc>
                  <a:txBody>
                    <a:bodyPr/>
                    <a:lstStyle/>
                    <a:p>
                      <a:r>
                        <a:rPr lang="en-US" dirty="0"/>
                        <a:t>74</a:t>
                      </a:r>
                    </a:p>
                  </a:txBody>
                  <a:tcPr/>
                </a:tc>
                <a:tc>
                  <a:txBody>
                    <a:bodyPr/>
                    <a:lstStyle/>
                    <a:p>
                      <a:r>
                        <a:rPr lang="en-US" dirty="0"/>
                        <a:t>7+4 = 11</a:t>
                      </a:r>
                    </a:p>
                  </a:txBody>
                  <a:tcPr/>
                </a:tc>
                <a:tc>
                  <a:txBody>
                    <a:bodyPr/>
                    <a:lstStyle/>
                    <a:p>
                      <a:r>
                        <a:rPr lang="en-US" dirty="0"/>
                        <a:t>NO</a:t>
                      </a:r>
                    </a:p>
                  </a:txBody>
                  <a:tcPr/>
                </a:tc>
                <a:extLst>
                  <a:ext uri="{0D108BD9-81ED-4DB2-BD59-A6C34878D82A}">
                    <a16:rowId xmlns:a16="http://schemas.microsoft.com/office/drawing/2014/main" val="306566841"/>
                  </a:ext>
                </a:extLst>
              </a:tr>
              <a:tr h="370840">
                <a:tc>
                  <a:txBody>
                    <a:bodyPr/>
                    <a:lstStyle/>
                    <a:p>
                      <a:r>
                        <a:rPr lang="en-US" dirty="0"/>
                        <a:t>67</a:t>
                      </a:r>
                    </a:p>
                  </a:txBody>
                  <a:tcPr/>
                </a:tc>
                <a:tc>
                  <a:txBody>
                    <a:bodyPr/>
                    <a:lstStyle/>
                    <a:p>
                      <a:r>
                        <a:rPr lang="en-US" dirty="0"/>
                        <a:t>6+7 = 13</a:t>
                      </a:r>
                    </a:p>
                  </a:txBody>
                  <a:tcPr/>
                </a:tc>
                <a:tc>
                  <a:txBody>
                    <a:bodyPr/>
                    <a:lstStyle/>
                    <a:p>
                      <a:r>
                        <a:rPr lang="en-US" dirty="0"/>
                        <a:t>YES</a:t>
                      </a:r>
                    </a:p>
                  </a:txBody>
                  <a:tcPr/>
                </a:tc>
                <a:extLst>
                  <a:ext uri="{0D108BD9-81ED-4DB2-BD59-A6C34878D82A}">
                    <a16:rowId xmlns:a16="http://schemas.microsoft.com/office/drawing/2014/main" val="3211196678"/>
                  </a:ext>
                </a:extLst>
              </a:tr>
            </a:tbl>
          </a:graphicData>
        </a:graphic>
      </p:graphicFrame>
      <p:cxnSp>
        <p:nvCxnSpPr>
          <p:cNvPr id="9" name="Straight Arrow Connector 8">
            <a:extLst>
              <a:ext uri="{FF2B5EF4-FFF2-40B4-BE49-F238E27FC236}">
                <a16:creationId xmlns:a16="http://schemas.microsoft.com/office/drawing/2014/main" id="{66319776-C976-438B-AAD2-C77C0291CC24}"/>
              </a:ext>
            </a:extLst>
          </p:cNvPr>
          <p:cNvCxnSpPr>
            <a:cxnSpLocks/>
          </p:cNvCxnSpPr>
          <p:nvPr/>
        </p:nvCxnSpPr>
        <p:spPr>
          <a:xfrm>
            <a:off x="8229600" y="4284617"/>
            <a:ext cx="533400" cy="420733"/>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2566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Effect transition="in" filter="fade">
                                      <p:cBhvr>
                                        <p:cTn id="27" dur="500"/>
                                        <p:tgtEl>
                                          <p:spTgt spid="3">
                                            <p:txEl>
                                              <p:pRg st="0" end="0"/>
                                            </p:txEl>
                                          </p:spTgt>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Effect transition="in" filter="fade">
                                      <p:cBhvr>
                                        <p:cTn id="31" dur="500"/>
                                        <p:tgtEl>
                                          <p:spTgt spid="3">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500"/>
                                        <p:tgtEl>
                                          <p:spTgt spid="6"/>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left)">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B9072F-C897-4BE5-A89F-F42DC471C9B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76577" y="1962150"/>
            <a:ext cx="2995301" cy="2106695"/>
          </a:xfrm>
          <a:prstGeom prst="rect">
            <a:avLst/>
          </a:prstGeom>
        </p:spPr>
      </p:pic>
      <p:sp>
        <p:nvSpPr>
          <p:cNvPr id="5" name="Title 4"/>
          <p:cNvSpPr>
            <a:spLocks noGrp="1"/>
          </p:cNvSpPr>
          <p:nvPr>
            <p:ph type="title"/>
          </p:nvPr>
        </p:nvSpPr>
        <p:spPr/>
        <p:txBody>
          <a:bodyPr>
            <a:normAutofit fontScale="90000"/>
          </a:bodyPr>
          <a:lstStyle/>
          <a:p>
            <a:r>
              <a:rPr lang="en-US" dirty="0"/>
              <a:t>Tinkering</a:t>
            </a:r>
          </a:p>
        </p:txBody>
      </p:sp>
      <p:sp>
        <p:nvSpPr>
          <p:cNvPr id="6" name="Content Placeholder 5"/>
          <p:cNvSpPr>
            <a:spLocks noGrp="1"/>
          </p:cNvSpPr>
          <p:nvPr>
            <p:ph idx="1"/>
          </p:nvPr>
        </p:nvSpPr>
        <p:spPr>
          <a:xfrm>
            <a:off x="324927" y="999945"/>
            <a:ext cx="5542473" cy="2971800"/>
          </a:xfrm>
        </p:spPr>
        <p:txBody>
          <a:bodyPr/>
          <a:lstStyle/>
          <a:p>
            <a:r>
              <a:rPr lang="en-US" dirty="0"/>
              <a:t>Write the “</a:t>
            </a:r>
            <a:r>
              <a:rPr lang="en-US" dirty="0" err="1"/>
              <a:t>setName</a:t>
            </a:r>
            <a:r>
              <a:rPr lang="en-US" dirty="0"/>
              <a:t>” setter for the Student class. Add the code to update the name in the database.</a:t>
            </a:r>
          </a:p>
          <a:p>
            <a:r>
              <a:rPr lang="en-US" dirty="0"/>
              <a:t>Write a program to print grade, name, and phone for all students with a failing grade.</a:t>
            </a:r>
          </a:p>
          <a:p>
            <a:r>
              <a:rPr lang="en-US" dirty="0"/>
              <a:t>You could add a column to the grades table to track “do the digits add up to 13”. What would the code look like to add a row to the grade table?</a:t>
            </a: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9EA2576-3992-4A7D-AC41-AC0E2BE3E45F}" type="slidenum">
              <a:rPr kumimoji="0" lang="en-US" sz="1200" b="0" i="0" u="none" strike="noStrike" kern="1200" cap="none" spc="0" normalizeH="0" baseline="0" noProof="0" smtClean="0">
                <a:ln>
                  <a:noFill/>
                </a:ln>
                <a:solidFill>
                  <a:srgbClr val="0070C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srgbClr val="0070C0"/>
              </a:solidFill>
              <a:effectLst/>
              <a:uLnTx/>
              <a:uFillTx/>
              <a:latin typeface="Calibri"/>
              <a:ea typeface="+mn-ea"/>
              <a:cs typeface="+mn-cs"/>
            </a:endParaRPr>
          </a:p>
        </p:txBody>
      </p:sp>
    </p:spTree>
    <p:extLst>
      <p:ext uri="{BB962C8B-B14F-4D97-AF65-F5344CB8AC3E}">
        <p14:creationId xmlns:p14="http://schemas.microsoft.com/office/powerpoint/2010/main" val="278572181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601" y="438150"/>
            <a:ext cx="7391400" cy="688975"/>
          </a:xfrm>
        </p:spPr>
        <p:txBody>
          <a:bodyPr>
            <a:normAutofit/>
          </a:bodyPr>
          <a:lstStyle/>
          <a:p>
            <a:r>
              <a:rPr lang="en-US" dirty="0"/>
              <a:t>See Also</a:t>
            </a:r>
          </a:p>
        </p:txBody>
      </p:sp>
      <p:sp>
        <p:nvSpPr>
          <p:cNvPr id="7" name="Content Placeholder 6"/>
          <p:cNvSpPr>
            <a:spLocks noGrp="1"/>
          </p:cNvSpPr>
          <p:nvPr>
            <p:ph idx="1"/>
          </p:nvPr>
        </p:nvSpPr>
        <p:spPr>
          <a:xfrm>
            <a:off x="457200" y="1123950"/>
            <a:ext cx="8534400" cy="3810000"/>
          </a:xfrm>
        </p:spPr>
        <p:txBody>
          <a:bodyPr/>
          <a:lstStyle/>
          <a:p>
            <a:pPr marL="0" indent="0">
              <a:buNone/>
            </a:pPr>
            <a:r>
              <a:rPr lang="en-US" dirty="0">
                <a:hlinkClick r:id="rId3"/>
              </a:rPr>
              <a:t>https://docs.python.org/2/library/sqlite3.html</a:t>
            </a:r>
            <a:endParaRPr lang="en-US" dirty="0"/>
          </a:p>
          <a:p>
            <a:pPr marL="0" indent="0">
              <a:buNone/>
            </a:pPr>
            <a:endParaRPr lang="en-US" dirty="0"/>
          </a:p>
          <a:p>
            <a:pPr marL="0" indent="0">
              <a:buNone/>
            </a:pPr>
            <a:r>
              <a:rPr lang="en-US" dirty="0">
                <a:hlinkClick r:id="rId4"/>
              </a:rPr>
              <a:t>http://pyfirebirdsql.readthedocs.io/en/latest/Python-DB-API-2.0.html</a:t>
            </a: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8" name="Content Placeholder 6"/>
          <p:cNvSpPr txBox="1">
            <a:spLocks/>
          </p:cNvSpPr>
          <p:nvPr/>
        </p:nvSpPr>
        <p:spPr>
          <a:xfrm>
            <a:off x="4692757" y="2114550"/>
            <a:ext cx="4114800" cy="2209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Arial" charset="0"/>
              <a:buChar char="•"/>
            </a:pPr>
            <a:endParaRPr lang="en-US" dirty="0"/>
          </a:p>
        </p:txBody>
      </p:sp>
      <p:sp>
        <p:nvSpPr>
          <p:cNvPr id="9" name="Slide Number Placeholder 8"/>
          <p:cNvSpPr>
            <a:spLocks noGrp="1"/>
          </p:cNvSpPr>
          <p:nvPr>
            <p:ph type="sldNum" sz="quarter" idx="12"/>
          </p:nvPr>
        </p:nvSpPr>
        <p:spPr>
          <a:xfrm>
            <a:off x="8305800" y="4552950"/>
            <a:ext cx="609600" cy="274637"/>
          </a:xfrm>
        </p:spPr>
        <p:txBody>
          <a:bodyPr/>
          <a:lstStyle/>
          <a:p>
            <a:pPr algn="r"/>
            <a:fld id="{B9EA2576-3992-4A7D-AC41-AC0E2BE3E45F}" type="slidenum">
              <a:rPr lang="en-US" smtClean="0"/>
              <a:pPr algn="r"/>
              <a:t>2</a:t>
            </a:fld>
            <a:endParaRPr lang="en-US" dirty="0"/>
          </a:p>
        </p:txBody>
      </p:sp>
      <p:pic>
        <p:nvPicPr>
          <p:cNvPr id="10" name="Picture 9">
            <a:extLst>
              <a:ext uri="{FF2B5EF4-FFF2-40B4-BE49-F238E27FC236}">
                <a16:creationId xmlns:a16="http://schemas.microsoft.com/office/drawing/2014/main" id="{1719FC53-BB0A-4A1D-8A96-C27A96B9401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75114" y="2495550"/>
            <a:ext cx="4267200" cy="2133600"/>
          </a:xfrm>
          <a:prstGeom prst="rect">
            <a:avLst/>
          </a:prstGeom>
        </p:spPr>
      </p:pic>
    </p:spTree>
    <p:extLst>
      <p:ext uri="{BB962C8B-B14F-4D97-AF65-F5344CB8AC3E}">
        <p14:creationId xmlns:p14="http://schemas.microsoft.com/office/powerpoint/2010/main" val="410293864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2400" y="108289"/>
            <a:ext cx="8839200" cy="609600"/>
          </a:xfrm>
        </p:spPr>
        <p:txBody>
          <a:bodyPr/>
          <a:lstStyle/>
          <a:p>
            <a:r>
              <a:rPr lang="en-US" dirty="0"/>
              <a:t>Python Database API</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3</a:t>
            </a:fld>
            <a:endParaRPr lang="en-US"/>
          </a:p>
        </p:txBody>
      </p:sp>
      <p:sp>
        <p:nvSpPr>
          <p:cNvPr id="9" name="Content Placeholder 2"/>
          <p:cNvSpPr txBox="1">
            <a:spLocks/>
          </p:cNvSpPr>
          <p:nvPr/>
        </p:nvSpPr>
        <p:spPr>
          <a:xfrm>
            <a:off x="152400" y="819150"/>
            <a:ext cx="8305800" cy="3886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a:t>Much of your code will be portable between database vendors.</a:t>
            </a:r>
          </a:p>
          <a:p>
            <a:r>
              <a:rPr lang="en-US" dirty="0"/>
              <a:t>The connection strings will be vendor-specific.</a:t>
            </a:r>
          </a:p>
          <a:p>
            <a:r>
              <a:rPr lang="en-US" dirty="0"/>
              <a:t>There are SQL differences among vendors.</a:t>
            </a:r>
          </a:p>
        </p:txBody>
      </p:sp>
      <p:sp>
        <p:nvSpPr>
          <p:cNvPr id="2" name="TextBox 1">
            <a:extLst>
              <a:ext uri="{FF2B5EF4-FFF2-40B4-BE49-F238E27FC236}">
                <a16:creationId xmlns:a16="http://schemas.microsoft.com/office/drawing/2014/main" id="{EC178C9B-649C-4A95-AA76-3D78E96CF8EA}"/>
              </a:ext>
            </a:extLst>
          </p:cNvPr>
          <p:cNvSpPr txBox="1"/>
          <p:nvPr/>
        </p:nvSpPr>
        <p:spPr>
          <a:xfrm>
            <a:off x="304533" y="2266950"/>
            <a:ext cx="4800600" cy="2308324"/>
          </a:xfrm>
          <a:prstGeom prst="rect">
            <a:avLst/>
          </a:prstGeom>
          <a:noFill/>
          <a:ln>
            <a:solidFill>
              <a:schemeClr val="accent1"/>
            </a:solidFill>
          </a:ln>
        </p:spPr>
        <p:txBody>
          <a:bodyPr wrap="square" rtlCol="0">
            <a:spAutoFit/>
          </a:bodyPr>
          <a:lstStyle/>
          <a:p>
            <a:r>
              <a:rPr lang="en-US" b="1" dirty="0"/>
              <a:t>From the 2.0 Spec:</a:t>
            </a:r>
          </a:p>
          <a:p>
            <a:r>
              <a:rPr lang="en-US" dirty="0"/>
              <a:t>This API has been defined to encourage similarity between the Python modules that are used to access databases. By doing this, we hope to achieve a consistency leading to more easily understood modules, code that is generally more portable across databases, and a broader reach of database connectivity from Python.</a:t>
            </a:r>
          </a:p>
        </p:txBody>
      </p:sp>
      <p:pic>
        <p:nvPicPr>
          <p:cNvPr id="8" name="Picture 7">
            <a:extLst>
              <a:ext uri="{FF2B5EF4-FFF2-40B4-BE49-F238E27FC236}">
                <a16:creationId xmlns:a16="http://schemas.microsoft.com/office/drawing/2014/main" id="{588AEF4B-F514-42AF-B4C6-9E2914EF67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17726" y="2012272"/>
            <a:ext cx="3684814" cy="2793878"/>
          </a:xfrm>
          <a:prstGeom prst="rect">
            <a:avLst/>
          </a:prstGeom>
        </p:spPr>
      </p:pic>
    </p:spTree>
    <p:extLst>
      <p:ext uri="{BB962C8B-B14F-4D97-AF65-F5344CB8AC3E}">
        <p14:creationId xmlns:p14="http://schemas.microsoft.com/office/powerpoint/2010/main" val="1495824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Effect transition="in" filter="fade">
                                      <p:cBhvr>
                                        <p:cTn id="12" dur="500"/>
                                        <p:tgtEl>
                                          <p:spTgt spid="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animEffect transition="in" filter="fade">
                                      <p:cBhvr>
                                        <p:cTn id="17"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9E42E-70F8-4332-916B-389CD173CAD0}"/>
              </a:ext>
            </a:extLst>
          </p:cNvPr>
          <p:cNvSpPr>
            <a:spLocks noGrp="1"/>
          </p:cNvSpPr>
          <p:nvPr>
            <p:ph type="title"/>
          </p:nvPr>
        </p:nvSpPr>
        <p:spPr/>
        <p:txBody>
          <a:bodyPr/>
          <a:lstStyle/>
          <a:p>
            <a:r>
              <a:rPr lang="en-US" dirty="0"/>
              <a:t>Talking to the Database</a:t>
            </a:r>
          </a:p>
        </p:txBody>
      </p:sp>
      <p:sp>
        <p:nvSpPr>
          <p:cNvPr id="4" name="Slide Number Placeholder 3">
            <a:extLst>
              <a:ext uri="{FF2B5EF4-FFF2-40B4-BE49-F238E27FC236}">
                <a16:creationId xmlns:a16="http://schemas.microsoft.com/office/drawing/2014/main" id="{6FAC1A5F-0068-47DE-80AD-8B1CED995AAE}"/>
              </a:ext>
            </a:extLst>
          </p:cNvPr>
          <p:cNvSpPr>
            <a:spLocks noGrp="1"/>
          </p:cNvSpPr>
          <p:nvPr>
            <p:ph type="sldNum" sz="quarter" idx="12"/>
          </p:nvPr>
        </p:nvSpPr>
        <p:spPr/>
        <p:txBody>
          <a:bodyPr/>
          <a:lstStyle/>
          <a:p>
            <a:fld id="{B9EA2576-3992-4A7D-AC41-AC0E2BE3E45F}" type="slidenum">
              <a:rPr lang="en-US" smtClean="0"/>
              <a:pPr/>
              <a:t>4</a:t>
            </a:fld>
            <a:endParaRPr lang="en-US" dirty="0"/>
          </a:p>
        </p:txBody>
      </p:sp>
      <p:sp>
        <p:nvSpPr>
          <p:cNvPr id="5" name="Rectangle 4">
            <a:extLst>
              <a:ext uri="{FF2B5EF4-FFF2-40B4-BE49-F238E27FC236}">
                <a16:creationId xmlns:a16="http://schemas.microsoft.com/office/drawing/2014/main" id="{725CD4BE-1CF0-441F-9316-F7C794CD8F89}"/>
              </a:ext>
            </a:extLst>
          </p:cNvPr>
          <p:cNvSpPr/>
          <p:nvPr/>
        </p:nvSpPr>
        <p:spPr>
          <a:xfrm>
            <a:off x="533400" y="1372068"/>
            <a:ext cx="5105400" cy="3319498"/>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sqlite3</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conn = sqlite3.connect(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"c:/UAH/grades.sqlite"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 </a:t>
            </a:r>
            <a:r>
              <a:rPr lang="en-US" sz="1400" i="1">
                <a:solidFill>
                  <a:srgbClr val="C9802B"/>
                </a:solidFill>
                <a:latin typeface="Consolas" panose="020B0609020204030204" pitchFamily="49" charset="0"/>
                <a:ea typeface="Calibri" panose="020F0502020204030204" pitchFamily="34" charset="0"/>
                <a:cs typeface="Consolas" panose="020B0609020204030204" pitchFamily="49" charset="0"/>
              </a:rPr>
              <a:t>from </a:t>
            </a:r>
            <a:r>
              <a:rPr lang="en-US" sz="1400" i="1" smtClean="0">
                <a:solidFill>
                  <a:srgbClr val="C9802B"/>
                </a:solidFill>
                <a:latin typeface="Consolas" panose="020B0609020204030204" pitchFamily="49" charset="0"/>
                <a:ea typeface="Calibri" panose="020F0502020204030204" pitchFamily="34" charset="0"/>
                <a:cs typeface="Consolas" panose="020B0609020204030204" pitchFamily="49" charset="0"/>
              </a:rPr>
              <a:t>grades'</a:t>
            </a:r>
            <a:r>
              <a:rPr lang="en-US" sz="1400" smtClean="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[1][2])</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conn.close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6" name="Straight Arrow Connector 5">
            <a:extLst>
              <a:ext uri="{FF2B5EF4-FFF2-40B4-BE49-F238E27FC236}">
                <a16:creationId xmlns:a16="http://schemas.microsoft.com/office/drawing/2014/main" id="{CF2805ED-1BF2-4EE7-8CEF-58B83BFBEDEF}"/>
              </a:ext>
            </a:extLst>
          </p:cNvPr>
          <p:cNvCxnSpPr>
            <a:cxnSpLocks/>
          </p:cNvCxnSpPr>
          <p:nvPr/>
        </p:nvCxnSpPr>
        <p:spPr>
          <a:xfrm flipH="1">
            <a:off x="2057402" y="1372068"/>
            <a:ext cx="1371598" cy="142243"/>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7805F5E4-DD38-44ED-9708-7B1781ED957A}"/>
              </a:ext>
            </a:extLst>
          </p:cNvPr>
          <p:cNvSpPr/>
          <p:nvPr/>
        </p:nvSpPr>
        <p:spPr>
          <a:xfrm>
            <a:off x="2876365" y="1829936"/>
            <a:ext cx="2183908" cy="29332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8" name="TextBox 7">
            <a:extLst>
              <a:ext uri="{FF2B5EF4-FFF2-40B4-BE49-F238E27FC236}">
                <a16:creationId xmlns:a16="http://schemas.microsoft.com/office/drawing/2014/main" id="{006AC755-4DBA-4202-978D-B54875A21A2D}"/>
              </a:ext>
            </a:extLst>
          </p:cNvPr>
          <p:cNvSpPr txBox="1"/>
          <p:nvPr/>
        </p:nvSpPr>
        <p:spPr>
          <a:xfrm>
            <a:off x="3438617" y="1118126"/>
            <a:ext cx="1676400" cy="369332"/>
          </a:xfrm>
          <a:prstGeom prst="rect">
            <a:avLst/>
          </a:prstGeom>
          <a:noFill/>
        </p:spPr>
        <p:txBody>
          <a:bodyPr wrap="square" rtlCol="0">
            <a:spAutoFit/>
          </a:bodyPr>
          <a:lstStyle/>
          <a:p>
            <a:r>
              <a:rPr lang="en-US" dirty="0">
                <a:solidFill>
                  <a:srgbClr val="C00000"/>
                </a:solidFill>
              </a:rPr>
              <a:t>Database Driver</a:t>
            </a:r>
          </a:p>
        </p:txBody>
      </p:sp>
      <p:sp>
        <p:nvSpPr>
          <p:cNvPr id="10" name="TextBox 9">
            <a:extLst>
              <a:ext uri="{FF2B5EF4-FFF2-40B4-BE49-F238E27FC236}">
                <a16:creationId xmlns:a16="http://schemas.microsoft.com/office/drawing/2014/main" id="{9CD10378-3DFA-4F6A-B1F0-5FDDAE2F8ECC}"/>
              </a:ext>
            </a:extLst>
          </p:cNvPr>
          <p:cNvSpPr txBox="1"/>
          <p:nvPr/>
        </p:nvSpPr>
        <p:spPr>
          <a:xfrm>
            <a:off x="5087644" y="1806293"/>
            <a:ext cx="3397927" cy="369332"/>
          </a:xfrm>
          <a:prstGeom prst="rect">
            <a:avLst/>
          </a:prstGeom>
          <a:noFill/>
        </p:spPr>
        <p:txBody>
          <a:bodyPr wrap="square" rtlCol="0">
            <a:spAutoFit/>
          </a:bodyPr>
          <a:lstStyle/>
          <a:p>
            <a:r>
              <a:rPr lang="en-US" dirty="0">
                <a:solidFill>
                  <a:srgbClr val="C00000"/>
                </a:solidFill>
              </a:rPr>
              <a:t>DB Specific connection string</a:t>
            </a:r>
          </a:p>
        </p:txBody>
      </p:sp>
      <p:sp>
        <p:nvSpPr>
          <p:cNvPr id="12" name="Rectangle 11">
            <a:extLst>
              <a:ext uri="{FF2B5EF4-FFF2-40B4-BE49-F238E27FC236}">
                <a16:creationId xmlns:a16="http://schemas.microsoft.com/office/drawing/2014/main" id="{B589916F-CF51-4BCB-B8BC-793B9501B071}"/>
              </a:ext>
            </a:extLst>
          </p:cNvPr>
          <p:cNvSpPr/>
          <p:nvPr/>
        </p:nvSpPr>
        <p:spPr>
          <a:xfrm>
            <a:off x="3505200" y="3867150"/>
            <a:ext cx="4974454" cy="523220"/>
          </a:xfrm>
          <a:prstGeom prst="rect">
            <a:avLst/>
          </a:prstGeom>
          <a:solidFill>
            <a:schemeClr val="bg1">
              <a:lumMod val="95000"/>
            </a:schemeClr>
          </a:solidFill>
          <a:ln>
            <a:solidFill>
              <a:schemeClr val="tx2"/>
            </a:solidFill>
          </a:ln>
        </p:spPr>
        <p:txBody>
          <a:bodyPr wrap="square">
            <a:spAutoFit/>
          </a:bodyPr>
          <a:lstStyle/>
          <a:p>
            <a:r>
              <a:rPr lang="en-US" sz="1400" dirty="0">
                <a:solidFill>
                  <a:srgbClr val="000000"/>
                </a:solidFill>
                <a:latin typeface="Consolas" panose="020B0609020204030204" pitchFamily="49" charset="0"/>
              </a:rPr>
              <a:t>[(17, </a:t>
            </a:r>
            <a:r>
              <a:rPr lang="en-US" sz="1400" dirty="0" err="1">
                <a:solidFill>
                  <a:srgbClr val="000000"/>
                </a:solidFill>
                <a:latin typeface="Consolas" panose="020B0609020204030204" pitchFamily="49" charset="0"/>
              </a:rPr>
              <a:t>u'Ann</a:t>
            </a:r>
            <a:r>
              <a:rPr lang="en-US" sz="1400" dirty="0">
                <a:solidFill>
                  <a:srgbClr val="000000"/>
                </a:solidFill>
                <a:latin typeface="Consolas" panose="020B0609020204030204" pitchFamily="49" charset="0"/>
              </a:rPr>
              <a:t>', u'9999'), (20, </a:t>
            </a:r>
            <a:r>
              <a:rPr lang="en-US" sz="1400" dirty="0" err="1">
                <a:solidFill>
                  <a:srgbClr val="000000"/>
                </a:solidFill>
                <a:latin typeface="Consolas" panose="020B0609020204030204" pitchFamily="49" charset="0"/>
              </a:rPr>
              <a:t>u'Chris</a:t>
            </a:r>
            <a:r>
              <a:rPr lang="en-US" sz="1400" dirty="0">
                <a:solidFill>
                  <a:srgbClr val="000000"/>
                </a:solidFill>
                <a:latin typeface="Consolas" panose="020B0609020204030204" pitchFamily="49" charset="0"/>
              </a:rPr>
              <a:t>', u'1234'), (35, </a:t>
            </a:r>
            <a:r>
              <a:rPr lang="en-US" sz="1400" dirty="0" err="1">
                <a:solidFill>
                  <a:srgbClr val="000000"/>
                </a:solidFill>
                <a:latin typeface="Consolas" panose="020B0609020204030204" pitchFamily="49" charset="0"/>
              </a:rPr>
              <a:t>u'Pat</a:t>
            </a:r>
            <a:r>
              <a:rPr lang="en-US" sz="1400" dirty="0">
                <a:solidFill>
                  <a:srgbClr val="000000"/>
                </a:solidFill>
                <a:latin typeface="Consolas" panose="020B0609020204030204" pitchFamily="49" charset="0"/>
              </a:rPr>
              <a:t>', u'0110')]</a:t>
            </a:r>
            <a:endParaRPr lang="en-US" sz="1400" dirty="0"/>
          </a:p>
        </p:txBody>
      </p:sp>
      <p:sp>
        <p:nvSpPr>
          <p:cNvPr id="13" name="TextBox 12">
            <a:extLst>
              <a:ext uri="{FF2B5EF4-FFF2-40B4-BE49-F238E27FC236}">
                <a16:creationId xmlns:a16="http://schemas.microsoft.com/office/drawing/2014/main" id="{93322CEE-5E3C-4C16-9F9A-5918CEC3EFD0}"/>
              </a:ext>
            </a:extLst>
          </p:cNvPr>
          <p:cNvSpPr txBox="1"/>
          <p:nvPr/>
        </p:nvSpPr>
        <p:spPr>
          <a:xfrm>
            <a:off x="5280363" y="3497818"/>
            <a:ext cx="1828800" cy="369332"/>
          </a:xfrm>
          <a:prstGeom prst="rect">
            <a:avLst/>
          </a:prstGeom>
          <a:noFill/>
        </p:spPr>
        <p:txBody>
          <a:bodyPr wrap="square" rtlCol="0">
            <a:spAutoFit/>
          </a:bodyPr>
          <a:lstStyle/>
          <a:p>
            <a:r>
              <a:rPr lang="en-US" dirty="0">
                <a:solidFill>
                  <a:srgbClr val="C00000"/>
                </a:solidFill>
              </a:rPr>
              <a:t>List of Tuples</a:t>
            </a:r>
          </a:p>
        </p:txBody>
      </p:sp>
      <p:cxnSp>
        <p:nvCxnSpPr>
          <p:cNvPr id="14" name="Straight Arrow Connector 13">
            <a:extLst>
              <a:ext uri="{FF2B5EF4-FFF2-40B4-BE49-F238E27FC236}">
                <a16:creationId xmlns:a16="http://schemas.microsoft.com/office/drawing/2014/main" id="{0965E6E9-69D8-4EBB-8B08-0E67E7571877}"/>
              </a:ext>
            </a:extLst>
          </p:cNvPr>
          <p:cNvCxnSpPr>
            <a:cxnSpLocks/>
          </p:cNvCxnSpPr>
          <p:nvPr/>
        </p:nvCxnSpPr>
        <p:spPr>
          <a:xfrm flipH="1">
            <a:off x="4114800" y="2899701"/>
            <a:ext cx="1219201"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9ADC511E-CC89-4197-883A-BF45C1CB49F5}"/>
              </a:ext>
            </a:extLst>
          </p:cNvPr>
          <p:cNvSpPr txBox="1"/>
          <p:nvPr/>
        </p:nvSpPr>
        <p:spPr>
          <a:xfrm>
            <a:off x="5334000" y="2715035"/>
            <a:ext cx="2387354" cy="369332"/>
          </a:xfrm>
          <a:prstGeom prst="rect">
            <a:avLst/>
          </a:prstGeom>
          <a:noFill/>
        </p:spPr>
        <p:txBody>
          <a:bodyPr wrap="square" rtlCol="0">
            <a:spAutoFit/>
          </a:bodyPr>
          <a:lstStyle/>
          <a:p>
            <a:r>
              <a:rPr lang="en-US" dirty="0">
                <a:solidFill>
                  <a:srgbClr val="C00000"/>
                </a:solidFill>
              </a:rPr>
              <a:t>One SQL Statement</a:t>
            </a:r>
          </a:p>
        </p:txBody>
      </p:sp>
      <p:sp>
        <p:nvSpPr>
          <p:cNvPr id="3" name="Rectangle 2">
            <a:extLst>
              <a:ext uri="{FF2B5EF4-FFF2-40B4-BE49-F238E27FC236}">
                <a16:creationId xmlns:a16="http://schemas.microsoft.com/office/drawing/2014/main" id="{443F3D50-1DD6-43E7-906D-619E40B52532}"/>
              </a:ext>
            </a:extLst>
          </p:cNvPr>
          <p:cNvSpPr/>
          <p:nvPr/>
        </p:nvSpPr>
        <p:spPr>
          <a:xfrm>
            <a:off x="2371237" y="4128760"/>
            <a:ext cx="691215" cy="375231"/>
          </a:xfrm>
          <a:prstGeom prst="rect">
            <a:avLst/>
          </a:prstGeom>
        </p:spPr>
        <p:txBody>
          <a:bodyPr wrap="none">
            <a:spAutoFit/>
          </a:bodyPr>
          <a:lstStyle/>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1234</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07875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22" presetClass="entr" presetSubtype="2"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right)">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xEl>
                                              <p:pRg st="4" end="4"/>
                                            </p:txEl>
                                          </p:spTgt>
                                        </p:tgtEl>
                                        <p:attrNameLst>
                                          <p:attrName>style.visibility</p:attrName>
                                        </p:attrNameLst>
                                      </p:cBhvr>
                                      <p:to>
                                        <p:strVal val="visible"/>
                                      </p:to>
                                    </p:set>
                                    <p:animEffect transition="in" filter="fade">
                                      <p:cBhvr>
                                        <p:cTn id="28" dur="500"/>
                                        <p:tgtEl>
                                          <p:spTgt spid="5">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6" end="6"/>
                                            </p:txEl>
                                          </p:spTgt>
                                        </p:tgtEl>
                                        <p:attrNameLst>
                                          <p:attrName>style.visibility</p:attrName>
                                        </p:attrNameLst>
                                      </p:cBhvr>
                                      <p:to>
                                        <p:strVal val="visible"/>
                                      </p:to>
                                    </p:set>
                                    <p:animEffect transition="in" filter="fade">
                                      <p:cBhvr>
                                        <p:cTn id="33" dur="500"/>
                                        <p:tgtEl>
                                          <p:spTgt spid="5">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500"/>
                                        <p:tgtEl>
                                          <p:spTgt spid="1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5">
                                            <p:txEl>
                                              <p:pRg st="8" end="8"/>
                                            </p:txEl>
                                          </p:spTgt>
                                        </p:tgtEl>
                                        <p:attrNameLst>
                                          <p:attrName>style.visibility</p:attrName>
                                        </p:attrNameLst>
                                      </p:cBhvr>
                                      <p:to>
                                        <p:strVal val="visible"/>
                                      </p:to>
                                    </p:set>
                                    <p:animEffect transition="in" filter="fade">
                                      <p:cBhvr>
                                        <p:cTn id="46" dur="500"/>
                                        <p:tgtEl>
                                          <p:spTgt spid="5">
                                            <p:txEl>
                                              <p:pRg st="8" end="8"/>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
                                            <p:txEl>
                                              <p:pRg st="9" end="9"/>
                                            </p:txEl>
                                          </p:spTgt>
                                        </p:tgtEl>
                                        <p:attrNameLst>
                                          <p:attrName>style.visibility</p:attrName>
                                        </p:attrNameLst>
                                      </p:cBhvr>
                                      <p:to>
                                        <p:strVal val="visible"/>
                                      </p:to>
                                    </p:set>
                                    <p:animEffect transition="in" filter="fade">
                                      <p:cBhvr>
                                        <p:cTn id="51" dur="500"/>
                                        <p:tgtEl>
                                          <p:spTgt spid="5">
                                            <p:txEl>
                                              <p:pRg st="9" end="9"/>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fade">
                                      <p:cBhvr>
                                        <p:cTn id="56" dur="500"/>
                                        <p:tgtEl>
                                          <p:spTgt spid="1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500"/>
                                        <p:tgtEl>
                                          <p:spTgt spid="12"/>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5">
                                            <p:txEl>
                                              <p:pRg st="11" end="11"/>
                                            </p:txEl>
                                          </p:spTgt>
                                        </p:tgtEl>
                                        <p:attrNameLst>
                                          <p:attrName>style.visibility</p:attrName>
                                        </p:attrNameLst>
                                      </p:cBhvr>
                                      <p:to>
                                        <p:strVal val="visible"/>
                                      </p:to>
                                    </p:set>
                                    <p:animEffect transition="in" filter="fade">
                                      <p:cBhvr>
                                        <p:cTn id="64" dur="500"/>
                                        <p:tgtEl>
                                          <p:spTgt spid="5">
                                            <p:txEl>
                                              <p:pRg st="11" end="11"/>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3"/>
                                        </p:tgtEl>
                                        <p:attrNameLst>
                                          <p:attrName>style.visibility</p:attrName>
                                        </p:attrNameLst>
                                      </p:cBhvr>
                                      <p:to>
                                        <p:strVal val="visible"/>
                                      </p:to>
                                    </p:set>
                                    <p:animEffect transition="in" filter="fade">
                                      <p:cBhvr>
                                        <p:cTn id="69" dur="500"/>
                                        <p:tgtEl>
                                          <p:spTgt spid="3"/>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13" end="13"/>
                                            </p:txEl>
                                          </p:spTgt>
                                        </p:tgtEl>
                                        <p:attrNameLst>
                                          <p:attrName>style.visibility</p:attrName>
                                        </p:attrNameLst>
                                      </p:cBhvr>
                                      <p:to>
                                        <p:strVal val="visible"/>
                                      </p:to>
                                    </p:set>
                                    <p:animEffect transition="in" filter="fade">
                                      <p:cBhvr>
                                        <p:cTn id="74" dur="500"/>
                                        <p:tgtEl>
                                          <p:spTgt spid="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p:bldP spid="12" grpId="0" animBg="1"/>
      <p:bldP spid="13" grpId="0"/>
      <p:bldP spid="15"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70B88-AE2C-4F38-8175-6C570ACE2409}"/>
              </a:ext>
            </a:extLst>
          </p:cNvPr>
          <p:cNvSpPr>
            <a:spLocks noGrp="1"/>
          </p:cNvSpPr>
          <p:nvPr>
            <p:ph type="title"/>
          </p:nvPr>
        </p:nvSpPr>
        <p:spPr/>
        <p:txBody>
          <a:bodyPr/>
          <a:lstStyle/>
          <a:p>
            <a:r>
              <a:rPr lang="en-US" dirty="0"/>
              <a:t>DB Specifics</a:t>
            </a:r>
          </a:p>
        </p:txBody>
      </p:sp>
      <p:sp>
        <p:nvSpPr>
          <p:cNvPr id="4" name="Slide Number Placeholder 3">
            <a:extLst>
              <a:ext uri="{FF2B5EF4-FFF2-40B4-BE49-F238E27FC236}">
                <a16:creationId xmlns:a16="http://schemas.microsoft.com/office/drawing/2014/main" id="{9BE11D68-20F3-448A-84D9-184D52EFAFB1}"/>
              </a:ext>
            </a:extLst>
          </p:cNvPr>
          <p:cNvSpPr>
            <a:spLocks noGrp="1"/>
          </p:cNvSpPr>
          <p:nvPr>
            <p:ph type="sldNum" sz="quarter" idx="12"/>
          </p:nvPr>
        </p:nvSpPr>
        <p:spPr/>
        <p:txBody>
          <a:bodyPr/>
          <a:lstStyle/>
          <a:p>
            <a:fld id="{B9EA2576-3992-4A7D-AC41-AC0E2BE3E45F}" type="slidenum">
              <a:rPr lang="en-US" smtClean="0"/>
              <a:pPr/>
              <a:t>5</a:t>
            </a:fld>
            <a:endParaRPr lang="en-US" dirty="0"/>
          </a:p>
        </p:txBody>
      </p:sp>
      <p:sp>
        <p:nvSpPr>
          <p:cNvPr id="5" name="Rectangle 4">
            <a:extLst>
              <a:ext uri="{FF2B5EF4-FFF2-40B4-BE49-F238E27FC236}">
                <a16:creationId xmlns:a16="http://schemas.microsoft.com/office/drawing/2014/main" id="{E3545014-AA0C-45D0-A542-D1D8055CB176}"/>
              </a:ext>
            </a:extLst>
          </p:cNvPr>
          <p:cNvSpPr/>
          <p:nvPr/>
        </p:nvSpPr>
        <p:spPr>
          <a:xfrm>
            <a:off x="228600" y="1620739"/>
            <a:ext cx="5562600" cy="915635"/>
          </a:xfrm>
          <a:prstGeom prst="rect">
            <a:avLst/>
          </a:prstGeom>
        </p:spPr>
        <p:txBody>
          <a:bodyPr wrap="square">
            <a:spAutoFit/>
          </a:bodyPr>
          <a:lstStyle/>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psycopg2</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conn = psycopg2.connect(database=</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'grades'</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user=</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dbuser</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password=</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'abcd1234'</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host=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'192.168.1.4’</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port=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'5432'</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sslmode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'require'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2289AA36-5F07-49C2-BFFE-A770E2427485}"/>
              </a:ext>
            </a:extLst>
          </p:cNvPr>
          <p:cNvSpPr txBox="1"/>
          <p:nvPr/>
        </p:nvSpPr>
        <p:spPr>
          <a:xfrm>
            <a:off x="238957" y="1163539"/>
            <a:ext cx="1676400" cy="369332"/>
          </a:xfrm>
          <a:prstGeom prst="rect">
            <a:avLst/>
          </a:prstGeom>
          <a:noFill/>
        </p:spPr>
        <p:txBody>
          <a:bodyPr wrap="square" rtlCol="0">
            <a:spAutoFit/>
          </a:bodyPr>
          <a:lstStyle/>
          <a:p>
            <a:r>
              <a:rPr lang="en-US" dirty="0">
                <a:solidFill>
                  <a:srgbClr val="C00000"/>
                </a:solidFill>
              </a:rPr>
              <a:t>Postgres</a:t>
            </a:r>
          </a:p>
        </p:txBody>
      </p:sp>
      <p:sp>
        <p:nvSpPr>
          <p:cNvPr id="7" name="Rectangle 6">
            <a:extLst>
              <a:ext uri="{FF2B5EF4-FFF2-40B4-BE49-F238E27FC236}">
                <a16:creationId xmlns:a16="http://schemas.microsoft.com/office/drawing/2014/main" id="{867B6775-9412-4E62-8407-59F0D0FAFFB9}"/>
              </a:ext>
            </a:extLst>
          </p:cNvPr>
          <p:cNvSpPr/>
          <p:nvPr/>
        </p:nvSpPr>
        <p:spPr>
          <a:xfrm>
            <a:off x="377456" y="4126763"/>
            <a:ext cx="4572000" cy="602794"/>
          </a:xfrm>
          <a:prstGeom prst="rect">
            <a:avLst/>
          </a:prstGeom>
        </p:spPr>
        <p:txBody>
          <a:bodyPr>
            <a:spAutoFit/>
          </a:bodyPr>
          <a:lstStyle/>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cx_Oracle</a:t>
            </a:r>
            <a:endPar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conn = </a:t>
            </a: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cx_Oracle.connect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pythonhol</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/welcome@127.0.0.1/</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orcl</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26251E1F-C1D4-4B9D-B97A-0B1FFC1A5947}"/>
              </a:ext>
            </a:extLst>
          </p:cNvPr>
          <p:cNvSpPr txBox="1"/>
          <p:nvPr/>
        </p:nvSpPr>
        <p:spPr>
          <a:xfrm>
            <a:off x="377456" y="3714731"/>
            <a:ext cx="1676400" cy="369332"/>
          </a:xfrm>
          <a:prstGeom prst="rect">
            <a:avLst/>
          </a:prstGeom>
          <a:noFill/>
        </p:spPr>
        <p:txBody>
          <a:bodyPr wrap="square" rtlCol="0">
            <a:spAutoFit/>
          </a:bodyPr>
          <a:lstStyle/>
          <a:p>
            <a:r>
              <a:rPr lang="en-US" dirty="0">
                <a:solidFill>
                  <a:srgbClr val="C00000"/>
                </a:solidFill>
              </a:rPr>
              <a:t>Oracle 11g</a:t>
            </a:r>
          </a:p>
        </p:txBody>
      </p:sp>
      <p:sp>
        <p:nvSpPr>
          <p:cNvPr id="9" name="Rectangle 8">
            <a:extLst>
              <a:ext uri="{FF2B5EF4-FFF2-40B4-BE49-F238E27FC236}">
                <a16:creationId xmlns:a16="http://schemas.microsoft.com/office/drawing/2014/main" id="{461B5B42-53E9-4155-B67F-0A962C00D81A}"/>
              </a:ext>
            </a:extLst>
          </p:cNvPr>
          <p:cNvSpPr/>
          <p:nvPr/>
        </p:nvSpPr>
        <p:spPr>
          <a:xfrm>
            <a:off x="4279777" y="2741115"/>
            <a:ext cx="3429000" cy="915635"/>
          </a:xfrm>
          <a:prstGeom prst="rect">
            <a:avLst/>
          </a:prstGeom>
        </p:spPr>
        <p:txBody>
          <a:bodyPr wrap="square">
            <a:spAutoFit/>
          </a:bodyPr>
          <a:lstStyle/>
          <a:p>
            <a:pPr>
              <a:lnSpc>
                <a:spcPct val="107000"/>
              </a:lnSpc>
            </a:pPr>
            <a:r>
              <a:rPr lang="en-US" sz="10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 sqlite3</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conn = sqlite3.connect(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"c:/UAH/grades.sqlite"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latin typeface="Consolas" panose="020B0609020204030204" pitchFamily="49" charset="0"/>
                <a:ea typeface="Calibri" panose="020F0502020204030204" pitchFamily="34" charset="0"/>
                <a:cs typeface="Consolas" panose="020B0609020204030204" pitchFamily="49"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conn.execute</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'pragma </a:t>
            </a:r>
            <a:r>
              <a:rPr lang="en-US" sz="10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foreign_keys</a:t>
            </a:r>
            <a:r>
              <a:rPr lang="en-US" sz="1000" i="1" dirty="0">
                <a:solidFill>
                  <a:srgbClr val="C9802B"/>
                </a:solidFill>
                <a:latin typeface="Consolas" panose="020B0609020204030204" pitchFamily="49" charset="0"/>
                <a:ea typeface="Calibri" panose="020F0502020204030204" pitchFamily="34" charset="0"/>
                <a:cs typeface="Consolas" panose="020B0609020204030204" pitchFamily="49" charset="0"/>
              </a:rPr>
              <a:t>=ON'</a:t>
            </a:r>
            <a:r>
              <a:rPr lang="en-US" sz="10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5249CCF9-CA80-40F8-9084-8F35575F661F}"/>
              </a:ext>
            </a:extLst>
          </p:cNvPr>
          <p:cNvSpPr txBox="1"/>
          <p:nvPr/>
        </p:nvSpPr>
        <p:spPr>
          <a:xfrm>
            <a:off x="4279777" y="2297114"/>
            <a:ext cx="1676400" cy="369332"/>
          </a:xfrm>
          <a:prstGeom prst="rect">
            <a:avLst/>
          </a:prstGeom>
          <a:noFill/>
        </p:spPr>
        <p:txBody>
          <a:bodyPr wrap="square" rtlCol="0">
            <a:spAutoFit/>
          </a:bodyPr>
          <a:lstStyle/>
          <a:p>
            <a:r>
              <a:rPr lang="en-US" dirty="0">
                <a:solidFill>
                  <a:srgbClr val="C00000"/>
                </a:solidFill>
              </a:rPr>
              <a:t>SQLite</a:t>
            </a:r>
          </a:p>
        </p:txBody>
      </p:sp>
      <p:sp>
        <p:nvSpPr>
          <p:cNvPr id="11" name="Rectangle 10">
            <a:extLst>
              <a:ext uri="{FF2B5EF4-FFF2-40B4-BE49-F238E27FC236}">
                <a16:creationId xmlns:a16="http://schemas.microsoft.com/office/drawing/2014/main" id="{4780964E-7D7F-4EE7-A509-9047BA1B7BEA}"/>
              </a:ext>
            </a:extLst>
          </p:cNvPr>
          <p:cNvSpPr/>
          <p:nvPr/>
        </p:nvSpPr>
        <p:spPr>
          <a:xfrm>
            <a:off x="4267200" y="3384654"/>
            <a:ext cx="2948866" cy="29332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pic>
        <p:nvPicPr>
          <p:cNvPr id="3" name="Picture 2">
            <a:extLst>
              <a:ext uri="{FF2B5EF4-FFF2-40B4-BE49-F238E27FC236}">
                <a16:creationId xmlns:a16="http://schemas.microsoft.com/office/drawing/2014/main" id="{6184541A-3CEA-47A8-849E-9B105184E18A}"/>
              </a:ext>
            </a:extLst>
          </p:cNvPr>
          <p:cNvPicPr>
            <a:picLocks noChangeAspect="1"/>
          </p:cNvPicPr>
          <p:nvPr/>
        </p:nvPicPr>
        <p:blipFill>
          <a:blip r:embed="rId3"/>
          <a:stretch>
            <a:fillRect/>
          </a:stretch>
        </p:blipFill>
        <p:spPr>
          <a:xfrm>
            <a:off x="304800" y="596349"/>
            <a:ext cx="2095238" cy="533333"/>
          </a:xfrm>
          <a:prstGeom prst="rect">
            <a:avLst/>
          </a:prstGeom>
        </p:spPr>
      </p:pic>
      <p:pic>
        <p:nvPicPr>
          <p:cNvPr id="12" name="Picture 11">
            <a:extLst>
              <a:ext uri="{FF2B5EF4-FFF2-40B4-BE49-F238E27FC236}">
                <a16:creationId xmlns:a16="http://schemas.microsoft.com/office/drawing/2014/main" id="{8CA4C4C5-A27C-41B0-81CD-3F0DC867D475}"/>
              </a:ext>
            </a:extLst>
          </p:cNvPr>
          <p:cNvPicPr>
            <a:picLocks noChangeAspect="1"/>
          </p:cNvPicPr>
          <p:nvPr/>
        </p:nvPicPr>
        <p:blipFill>
          <a:blip r:embed="rId4"/>
          <a:stretch>
            <a:fillRect/>
          </a:stretch>
        </p:blipFill>
        <p:spPr>
          <a:xfrm>
            <a:off x="5537348" y="1958203"/>
            <a:ext cx="2171429" cy="980952"/>
          </a:xfrm>
          <a:prstGeom prst="rect">
            <a:avLst/>
          </a:prstGeom>
        </p:spPr>
      </p:pic>
      <p:pic>
        <p:nvPicPr>
          <p:cNvPr id="13" name="Picture 12">
            <a:extLst>
              <a:ext uri="{FF2B5EF4-FFF2-40B4-BE49-F238E27FC236}">
                <a16:creationId xmlns:a16="http://schemas.microsoft.com/office/drawing/2014/main" id="{DAE4DB6C-AFAD-428A-AC20-51BDD390E9B2}"/>
              </a:ext>
            </a:extLst>
          </p:cNvPr>
          <p:cNvPicPr>
            <a:picLocks noChangeAspect="1"/>
          </p:cNvPicPr>
          <p:nvPr/>
        </p:nvPicPr>
        <p:blipFill>
          <a:blip r:embed="rId5"/>
          <a:stretch>
            <a:fillRect/>
          </a:stretch>
        </p:blipFill>
        <p:spPr>
          <a:xfrm>
            <a:off x="381928" y="2999865"/>
            <a:ext cx="1542857" cy="514286"/>
          </a:xfrm>
          <a:prstGeom prst="rect">
            <a:avLst/>
          </a:prstGeom>
        </p:spPr>
      </p:pic>
    </p:spTree>
    <p:extLst>
      <p:ext uri="{BB962C8B-B14F-4D97-AF65-F5344CB8AC3E}">
        <p14:creationId xmlns:p14="http://schemas.microsoft.com/office/powerpoint/2010/main" val="565527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xEl>
                                              <p:pRg st="2" end="2"/>
                                            </p:txEl>
                                          </p:spTgt>
                                        </p:tgtEl>
                                        <p:attrNameLst>
                                          <p:attrName>style.visibility</p:attrName>
                                        </p:attrNameLst>
                                      </p:cBhvr>
                                      <p:to>
                                        <p:strVal val="visible"/>
                                      </p:to>
                                    </p:set>
                                    <p:animEffect transition="in" filter="fade">
                                      <p:cBhvr>
                                        <p:cTn id="20" dur="500"/>
                                        <p:tgtEl>
                                          <p:spTgt spid="5">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fade">
                                      <p:cBhvr>
                                        <p:cTn id="23" dur="500"/>
                                        <p:tgtEl>
                                          <p:spTgt spid="5">
                                            <p:txEl>
                                              <p:pRg st="3" end="3"/>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4" end="4"/>
                                            </p:txEl>
                                          </p:spTgt>
                                        </p:tgtEl>
                                        <p:attrNameLst>
                                          <p:attrName>style.visibility</p:attrName>
                                        </p:attrNameLst>
                                      </p:cBhvr>
                                      <p:to>
                                        <p:strVal val="visible"/>
                                      </p:to>
                                    </p:set>
                                    <p:animEffect transition="in" filter="fade">
                                      <p:cBhvr>
                                        <p:cTn id="26" dur="500"/>
                                        <p:tgtEl>
                                          <p:spTgt spid="5">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7">
                                            <p:txEl>
                                              <p:pRg st="0" end="0"/>
                                            </p:txEl>
                                          </p:spTgt>
                                        </p:tgtEl>
                                        <p:attrNameLst>
                                          <p:attrName>style.visibility</p:attrName>
                                        </p:attrNameLst>
                                      </p:cBhvr>
                                      <p:to>
                                        <p:strVal val="visible"/>
                                      </p:to>
                                    </p:set>
                                    <p:animEffect transition="in" filter="fade">
                                      <p:cBhvr>
                                        <p:cTn id="39" dur="500"/>
                                        <p:tgtEl>
                                          <p:spTgt spid="7">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7">
                                            <p:txEl>
                                              <p:pRg st="2" end="2"/>
                                            </p:txEl>
                                          </p:spTgt>
                                        </p:tgtEl>
                                        <p:attrNameLst>
                                          <p:attrName>style.visibility</p:attrName>
                                        </p:attrNameLst>
                                      </p:cBhvr>
                                      <p:to>
                                        <p:strVal val="visible"/>
                                      </p:to>
                                    </p:set>
                                    <p:animEffect transition="in" filter="fade">
                                      <p:cBhvr>
                                        <p:cTn id="44" dur="500"/>
                                        <p:tgtEl>
                                          <p:spTgt spid="7">
                                            <p:txEl>
                                              <p:pRg st="2" end="2"/>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500"/>
                                        <p:tgtEl>
                                          <p:spTgt spid="10"/>
                                        </p:tgtEl>
                                      </p:cBhvr>
                                    </p:animEffect>
                                  </p:childTnLst>
                                </p:cTn>
                              </p:par>
                              <p:par>
                                <p:cTn id="50" presetID="10" presetClass="entr" presetSubtype="0" fill="hold"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500"/>
                                        <p:tgtEl>
                                          <p:spTgt spid="9"/>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fade">
                                      <p:cBhvr>
                                        <p:cTn id="6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0" grpId="0"/>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437E4-ECF5-4709-9A14-D00808A060B9}"/>
              </a:ext>
            </a:extLst>
          </p:cNvPr>
          <p:cNvSpPr>
            <a:spLocks noGrp="1"/>
          </p:cNvSpPr>
          <p:nvPr>
            <p:ph type="title"/>
          </p:nvPr>
        </p:nvSpPr>
        <p:spPr/>
        <p:txBody>
          <a:bodyPr/>
          <a:lstStyle/>
          <a:p>
            <a:r>
              <a:rPr lang="en-US" dirty="0"/>
              <a:t>Fetching Rows</a:t>
            </a:r>
          </a:p>
        </p:txBody>
      </p:sp>
      <p:sp>
        <p:nvSpPr>
          <p:cNvPr id="4" name="Slide Number Placeholder 3">
            <a:extLst>
              <a:ext uri="{FF2B5EF4-FFF2-40B4-BE49-F238E27FC236}">
                <a16:creationId xmlns:a16="http://schemas.microsoft.com/office/drawing/2014/main" id="{D78C20B1-4050-4613-87B8-3A6BC0AFA21A}"/>
              </a:ext>
            </a:extLst>
          </p:cNvPr>
          <p:cNvSpPr>
            <a:spLocks noGrp="1"/>
          </p:cNvSpPr>
          <p:nvPr>
            <p:ph type="sldNum" sz="quarter" idx="12"/>
          </p:nvPr>
        </p:nvSpPr>
        <p:spPr/>
        <p:txBody>
          <a:bodyPr/>
          <a:lstStyle/>
          <a:p>
            <a:fld id="{B9EA2576-3992-4A7D-AC41-AC0E2BE3E45F}" type="slidenum">
              <a:rPr lang="en-US" smtClean="0"/>
              <a:pPr/>
              <a:t>6</a:t>
            </a:fld>
            <a:endParaRPr lang="en-US" dirty="0"/>
          </a:p>
        </p:txBody>
      </p:sp>
      <p:sp>
        <p:nvSpPr>
          <p:cNvPr id="6" name="Rectangle 5">
            <a:extLst>
              <a:ext uri="{FF2B5EF4-FFF2-40B4-BE49-F238E27FC236}">
                <a16:creationId xmlns:a16="http://schemas.microsoft.com/office/drawing/2014/main" id="{9B026780-7835-412D-A0B3-1418A9DD336E}"/>
              </a:ext>
            </a:extLst>
          </p:cNvPr>
          <p:cNvSpPr/>
          <p:nvPr/>
        </p:nvSpPr>
        <p:spPr>
          <a:xfrm>
            <a:off x="228600" y="834278"/>
            <a:ext cx="4572000" cy="3416320"/>
          </a:xfrm>
          <a:prstGeom prst="rect">
            <a:avLst/>
          </a:prstGeom>
        </p:spPr>
        <p:txBody>
          <a:bodyPr>
            <a:spAutoFit/>
          </a:bodyPr>
          <a:lstStyle/>
          <a:p>
            <a:r>
              <a:rPr lang="en-US" sz="1200" dirty="0">
                <a:solidFill>
                  <a:srgbClr val="0000FF"/>
                </a:solidFill>
                <a:latin typeface="Consolas" panose="020B0609020204030204" pitchFamily="49" charset="0"/>
              </a:rPr>
              <a:t>import</a:t>
            </a:r>
            <a:r>
              <a:rPr lang="en-US" sz="1200" dirty="0">
                <a:solidFill>
                  <a:srgbClr val="000000"/>
                </a:solidFill>
                <a:latin typeface="Consolas" panose="020B0609020204030204" pitchFamily="49" charset="0"/>
              </a:rPr>
              <a:t> sqlite3</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conn = sqlite3.connect(</a:t>
            </a:r>
            <a:r>
              <a:rPr lang="en-US" sz="1200" i="1" dirty="0">
                <a:solidFill>
                  <a:srgbClr val="C9802B"/>
                </a:solidFill>
                <a:latin typeface="Consolas" panose="020B0609020204030204" pitchFamily="49" charset="0"/>
              </a:rPr>
              <a:t>"c:/UAH/grades.sqlite"</a:t>
            </a:r>
            <a:r>
              <a:rPr lang="en-US" sz="1200" i="1"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err="1">
                <a:solidFill>
                  <a:srgbClr val="000000"/>
                </a:solidFill>
                <a:latin typeface="Consolas" panose="020B0609020204030204" pitchFamily="49" charset="0"/>
              </a:rPr>
              <a:t>conn.execute</a:t>
            </a:r>
            <a:r>
              <a:rPr lang="en-US" sz="1200" dirty="0">
                <a:solidFill>
                  <a:srgbClr val="000000"/>
                </a:solidFill>
                <a:latin typeface="Consolas" panose="020B0609020204030204" pitchFamily="49" charset="0"/>
              </a:rPr>
              <a:t>(</a:t>
            </a:r>
            <a:r>
              <a:rPr lang="en-US" sz="1200" i="1" dirty="0">
                <a:solidFill>
                  <a:srgbClr val="C9802B"/>
                </a:solidFill>
                <a:latin typeface="Consolas" panose="020B0609020204030204" pitchFamily="49" charset="0"/>
              </a:rPr>
              <a:t>'pragma </a:t>
            </a:r>
            <a:r>
              <a:rPr lang="en-US" sz="1200" i="1" dirty="0" err="1">
                <a:solidFill>
                  <a:srgbClr val="C9802B"/>
                </a:solidFill>
                <a:latin typeface="Consolas" panose="020B0609020204030204" pitchFamily="49" charset="0"/>
              </a:rPr>
              <a:t>foreign_keys</a:t>
            </a:r>
            <a:r>
              <a:rPr lang="en-US" sz="1200" i="1" dirty="0">
                <a:solidFill>
                  <a:srgbClr val="C9802B"/>
                </a:solidFill>
                <a:latin typeface="Consolas" panose="020B0609020204030204" pitchFamily="49" charset="0"/>
              </a:rPr>
              <a:t>=ON'</a:t>
            </a:r>
            <a:r>
              <a:rPr lang="en-US" sz="1200" i="1"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c = </a:t>
            </a:r>
            <a:r>
              <a:rPr lang="en-US" sz="1200" dirty="0" err="1">
                <a:solidFill>
                  <a:srgbClr val="000000"/>
                </a:solidFill>
                <a:latin typeface="Consolas" panose="020B0609020204030204" pitchFamily="49" charset="0"/>
              </a:rPr>
              <a:t>conn.cursor</a:t>
            </a:r>
            <a:r>
              <a:rPr lang="en-US" sz="1200"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err="1">
                <a:solidFill>
                  <a:srgbClr val="000000"/>
                </a:solidFill>
                <a:latin typeface="Consolas" panose="020B0609020204030204" pitchFamily="49" charset="0"/>
              </a:rPr>
              <a:t>c.execute</a:t>
            </a:r>
            <a:r>
              <a:rPr lang="en-US" sz="1200" dirty="0">
                <a:solidFill>
                  <a:srgbClr val="000000"/>
                </a:solidFill>
                <a:latin typeface="Consolas" panose="020B0609020204030204" pitchFamily="49" charset="0"/>
              </a:rPr>
              <a:t>(</a:t>
            </a:r>
            <a:r>
              <a:rPr lang="en-US" sz="1200" i="1" dirty="0">
                <a:solidFill>
                  <a:srgbClr val="C9802B"/>
                </a:solidFill>
                <a:latin typeface="Consolas" panose="020B0609020204030204" pitchFamily="49" charset="0"/>
              </a:rPr>
              <a:t>'select * from students'</a:t>
            </a:r>
            <a:r>
              <a:rPr lang="en-US" sz="1200" i="1" dirty="0">
                <a:solidFill>
                  <a:srgbClr val="000000"/>
                </a:solidFill>
                <a:latin typeface="Consolas" panose="020B0609020204030204" pitchFamily="49" charset="0"/>
              </a:rPr>
              <a:t>)</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first = </a:t>
            </a:r>
            <a:r>
              <a:rPr lang="en-US" sz="1200" dirty="0" err="1">
                <a:solidFill>
                  <a:srgbClr val="000000"/>
                </a:solidFill>
                <a:latin typeface="Consolas" panose="020B0609020204030204" pitchFamily="49" charset="0"/>
              </a:rPr>
              <a:t>c.fetchone</a:t>
            </a:r>
            <a:r>
              <a:rPr lang="en-US" sz="1200" dirty="0">
                <a:solidFill>
                  <a:srgbClr val="000000"/>
                </a:solidFill>
                <a:latin typeface="Consolas" panose="020B0609020204030204" pitchFamily="49" charset="0"/>
              </a:rPr>
              <a:t>()</a:t>
            </a:r>
          </a:p>
          <a:p>
            <a:r>
              <a:rPr lang="en-US" sz="1200" dirty="0">
                <a:solidFill>
                  <a:srgbClr val="0000FF"/>
                </a:solidFill>
                <a:latin typeface="Consolas" panose="020B0609020204030204" pitchFamily="49" charset="0"/>
              </a:rPr>
              <a:t>print</a:t>
            </a:r>
            <a:r>
              <a:rPr lang="en-US" sz="1200" dirty="0">
                <a:solidFill>
                  <a:srgbClr val="000000"/>
                </a:solidFill>
                <a:latin typeface="Consolas" panose="020B0609020204030204" pitchFamily="49" charset="0"/>
              </a:rPr>
              <a:t>(first)</a:t>
            </a:r>
          </a:p>
          <a:p>
            <a:endParaRPr lang="en-US" sz="1200" dirty="0">
              <a:latin typeface="Consolas" panose="020B0609020204030204" pitchFamily="49" charset="0"/>
            </a:endParaRPr>
          </a:p>
          <a:p>
            <a:r>
              <a:rPr lang="en-US" sz="1200" dirty="0">
                <a:solidFill>
                  <a:srgbClr val="000000"/>
                </a:solidFill>
                <a:latin typeface="Consolas" panose="020B0609020204030204" pitchFamily="49" charset="0"/>
              </a:rPr>
              <a:t>two = </a:t>
            </a:r>
            <a:r>
              <a:rPr lang="en-US" sz="1200" dirty="0" err="1">
                <a:solidFill>
                  <a:srgbClr val="000000"/>
                </a:solidFill>
                <a:latin typeface="Consolas" panose="020B0609020204030204" pitchFamily="49" charset="0"/>
              </a:rPr>
              <a:t>c.fetchmany</a:t>
            </a:r>
            <a:r>
              <a:rPr lang="en-US" sz="1200" dirty="0">
                <a:solidFill>
                  <a:srgbClr val="000000"/>
                </a:solidFill>
                <a:latin typeface="Consolas" panose="020B0609020204030204" pitchFamily="49" charset="0"/>
              </a:rPr>
              <a:t>(</a:t>
            </a:r>
            <a:r>
              <a:rPr lang="en-US" sz="1200" dirty="0">
                <a:solidFill>
                  <a:srgbClr val="800000"/>
                </a:solidFill>
                <a:latin typeface="Consolas" panose="020B0609020204030204" pitchFamily="49" charset="0"/>
              </a:rPr>
              <a:t>2</a:t>
            </a:r>
            <a:r>
              <a:rPr lang="en-US" sz="1200" dirty="0">
                <a:solidFill>
                  <a:srgbClr val="000000"/>
                </a:solidFill>
                <a:latin typeface="Consolas" panose="020B0609020204030204" pitchFamily="49" charset="0"/>
              </a:rPr>
              <a:t>)</a:t>
            </a:r>
          </a:p>
          <a:p>
            <a:r>
              <a:rPr lang="en-US" sz="1200" dirty="0">
                <a:solidFill>
                  <a:srgbClr val="0000FF"/>
                </a:solidFill>
                <a:latin typeface="Consolas" panose="020B0609020204030204" pitchFamily="49" charset="0"/>
              </a:rPr>
              <a:t>print</a:t>
            </a:r>
            <a:r>
              <a:rPr lang="en-US" sz="1200" dirty="0">
                <a:solidFill>
                  <a:srgbClr val="000000"/>
                </a:solidFill>
                <a:latin typeface="Consolas" panose="020B0609020204030204" pitchFamily="49" charset="0"/>
              </a:rPr>
              <a:t>(two)</a:t>
            </a:r>
          </a:p>
          <a:p>
            <a:endParaRPr lang="en-US" sz="1200" dirty="0">
              <a:latin typeface="Consolas" panose="020B0609020204030204" pitchFamily="49" charset="0"/>
            </a:endParaRPr>
          </a:p>
          <a:p>
            <a:r>
              <a:rPr lang="en-US" sz="1200" dirty="0" err="1">
                <a:solidFill>
                  <a:srgbClr val="000000"/>
                </a:solidFill>
                <a:latin typeface="Consolas" panose="020B0609020204030204" pitchFamily="49" charset="0"/>
              </a:rPr>
              <a:t>stdnts</a:t>
            </a:r>
            <a:r>
              <a:rPr lang="en-US" sz="1200" dirty="0">
                <a:solidFill>
                  <a:srgbClr val="000000"/>
                </a:solidFill>
                <a:latin typeface="Consolas" panose="020B0609020204030204" pitchFamily="49" charset="0"/>
              </a:rPr>
              <a:t> = </a:t>
            </a:r>
            <a:r>
              <a:rPr lang="en-US" sz="1200" dirty="0" err="1">
                <a:solidFill>
                  <a:srgbClr val="000000"/>
                </a:solidFill>
                <a:latin typeface="Consolas" panose="020B0609020204030204" pitchFamily="49" charset="0"/>
              </a:rPr>
              <a:t>c.fetchall</a:t>
            </a:r>
            <a:r>
              <a:rPr lang="en-US" sz="1200" dirty="0">
                <a:solidFill>
                  <a:srgbClr val="000000"/>
                </a:solidFill>
                <a:latin typeface="Consolas" panose="020B0609020204030204" pitchFamily="49" charset="0"/>
              </a:rPr>
              <a:t>()</a:t>
            </a:r>
          </a:p>
          <a:p>
            <a:r>
              <a:rPr lang="en-US" sz="1200" dirty="0">
                <a:solidFill>
                  <a:srgbClr val="0000FF"/>
                </a:solidFill>
                <a:latin typeface="Consolas" panose="020B0609020204030204" pitchFamily="49" charset="0"/>
              </a:rPr>
              <a:t>print</a:t>
            </a:r>
            <a:r>
              <a:rPr lang="en-US" sz="1200" dirty="0">
                <a:solidFill>
                  <a:srgbClr val="000000"/>
                </a:solidFill>
                <a:latin typeface="Consolas" panose="020B0609020204030204" pitchFamily="49" charset="0"/>
              </a:rPr>
              <a:t>(phones)</a:t>
            </a:r>
            <a:endParaRPr lang="en-US" sz="1200" dirty="0"/>
          </a:p>
        </p:txBody>
      </p:sp>
      <p:cxnSp>
        <p:nvCxnSpPr>
          <p:cNvPr id="7" name="Straight Arrow Connector 6">
            <a:extLst>
              <a:ext uri="{FF2B5EF4-FFF2-40B4-BE49-F238E27FC236}">
                <a16:creationId xmlns:a16="http://schemas.microsoft.com/office/drawing/2014/main" id="{101014F5-0CB1-48BE-9D06-13E5781C153D}"/>
              </a:ext>
            </a:extLst>
          </p:cNvPr>
          <p:cNvCxnSpPr>
            <a:cxnSpLocks/>
          </p:cNvCxnSpPr>
          <p:nvPr/>
        </p:nvCxnSpPr>
        <p:spPr>
          <a:xfrm flipH="1">
            <a:off x="2047786" y="2815535"/>
            <a:ext cx="847814"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683D9AA-BA2F-4BD6-8267-40DD12B3BA76}"/>
              </a:ext>
            </a:extLst>
          </p:cNvPr>
          <p:cNvSpPr txBox="1"/>
          <p:nvPr/>
        </p:nvSpPr>
        <p:spPr>
          <a:xfrm>
            <a:off x="2895600" y="2630869"/>
            <a:ext cx="1676400" cy="369332"/>
          </a:xfrm>
          <a:prstGeom prst="rect">
            <a:avLst/>
          </a:prstGeom>
          <a:noFill/>
        </p:spPr>
        <p:txBody>
          <a:bodyPr wrap="square" rtlCol="0">
            <a:spAutoFit/>
          </a:bodyPr>
          <a:lstStyle/>
          <a:p>
            <a:r>
              <a:rPr lang="en-US" dirty="0">
                <a:solidFill>
                  <a:srgbClr val="C00000"/>
                </a:solidFill>
              </a:rPr>
              <a:t>The next one</a:t>
            </a:r>
          </a:p>
        </p:txBody>
      </p:sp>
      <p:sp>
        <p:nvSpPr>
          <p:cNvPr id="11" name="Rectangle 10">
            <a:extLst>
              <a:ext uri="{FF2B5EF4-FFF2-40B4-BE49-F238E27FC236}">
                <a16:creationId xmlns:a16="http://schemas.microsoft.com/office/drawing/2014/main" id="{1543D825-B921-479C-8363-B570D93C26B6}"/>
              </a:ext>
            </a:extLst>
          </p:cNvPr>
          <p:cNvSpPr/>
          <p:nvPr/>
        </p:nvSpPr>
        <p:spPr>
          <a:xfrm>
            <a:off x="4495800" y="2815535"/>
            <a:ext cx="4496913" cy="1231106"/>
          </a:xfrm>
          <a:prstGeom prst="rect">
            <a:avLst/>
          </a:prstGeom>
          <a:solidFill>
            <a:schemeClr val="bg1">
              <a:lumMod val="95000"/>
            </a:schemeClr>
          </a:solidFill>
          <a:ln>
            <a:solidFill>
              <a:schemeClr val="tx2"/>
            </a:solidFill>
          </a:ln>
        </p:spPr>
        <p:txBody>
          <a:bodyPr wrap="square">
            <a:spAutoFit/>
          </a:bodyPr>
          <a:lstStyle/>
          <a:p>
            <a:r>
              <a:rPr lang="en-US" sz="1200" dirty="0">
                <a:solidFill>
                  <a:srgbClr val="000000"/>
                </a:solidFill>
                <a:latin typeface="Consolas" panose="020B0609020204030204" pitchFamily="49" charset="0"/>
              </a:rPr>
              <a:t>(17, </a:t>
            </a:r>
            <a:r>
              <a:rPr lang="en-US" sz="1200" dirty="0" err="1">
                <a:solidFill>
                  <a:srgbClr val="000000"/>
                </a:solidFill>
                <a:latin typeface="Consolas" panose="020B0609020204030204" pitchFamily="49" charset="0"/>
              </a:rPr>
              <a:t>u'Ann</a:t>
            </a:r>
            <a:r>
              <a:rPr lang="en-US" sz="1200" dirty="0">
                <a:solidFill>
                  <a:srgbClr val="000000"/>
                </a:solidFill>
                <a:latin typeface="Consolas" panose="020B0609020204030204" pitchFamily="49" charset="0"/>
              </a:rPr>
              <a:t>', u'9999’)</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[(20, </a:t>
            </a:r>
            <a:r>
              <a:rPr lang="en-US" sz="1200" dirty="0" err="1">
                <a:solidFill>
                  <a:srgbClr val="000000"/>
                </a:solidFill>
                <a:latin typeface="Consolas" panose="020B0609020204030204" pitchFamily="49" charset="0"/>
              </a:rPr>
              <a:t>u'Chris</a:t>
            </a:r>
            <a:r>
              <a:rPr lang="en-US" sz="1200" dirty="0">
                <a:solidFill>
                  <a:srgbClr val="000000"/>
                </a:solidFill>
                <a:latin typeface="Consolas" panose="020B0609020204030204" pitchFamily="49" charset="0"/>
              </a:rPr>
              <a:t>', u'1234'), (35, </a:t>
            </a:r>
            <a:r>
              <a:rPr lang="en-US" sz="1200" dirty="0" err="1">
                <a:solidFill>
                  <a:srgbClr val="000000"/>
                </a:solidFill>
                <a:latin typeface="Consolas" panose="020B0609020204030204" pitchFamily="49" charset="0"/>
              </a:rPr>
              <a:t>u'Pat</a:t>
            </a:r>
            <a:r>
              <a:rPr lang="en-US" sz="1200" dirty="0">
                <a:solidFill>
                  <a:srgbClr val="000000"/>
                </a:solidFill>
                <a:latin typeface="Consolas" panose="020B0609020204030204" pitchFamily="49" charset="0"/>
              </a:rPr>
              <a:t>', u'0110’)]</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a:t>
            </a:r>
          </a:p>
          <a:p>
            <a:endParaRPr lang="en-US" sz="1400" dirty="0"/>
          </a:p>
        </p:txBody>
      </p:sp>
      <p:cxnSp>
        <p:nvCxnSpPr>
          <p:cNvPr id="15" name="Straight Arrow Connector 14">
            <a:extLst>
              <a:ext uri="{FF2B5EF4-FFF2-40B4-BE49-F238E27FC236}">
                <a16:creationId xmlns:a16="http://schemas.microsoft.com/office/drawing/2014/main" id="{DF011CE5-8C4E-49D9-BCAB-4BD06B1F8715}"/>
              </a:ext>
            </a:extLst>
          </p:cNvPr>
          <p:cNvCxnSpPr>
            <a:cxnSpLocks/>
          </p:cNvCxnSpPr>
          <p:nvPr/>
        </p:nvCxnSpPr>
        <p:spPr>
          <a:xfrm flipH="1">
            <a:off x="2078858" y="3352394"/>
            <a:ext cx="847814"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91D088C-0CCE-4C71-9356-3EF23384ED3B}"/>
              </a:ext>
            </a:extLst>
          </p:cNvPr>
          <p:cNvSpPr txBox="1"/>
          <p:nvPr/>
        </p:nvSpPr>
        <p:spPr>
          <a:xfrm>
            <a:off x="2926672" y="3167728"/>
            <a:ext cx="1676400" cy="369332"/>
          </a:xfrm>
          <a:prstGeom prst="rect">
            <a:avLst/>
          </a:prstGeom>
          <a:noFill/>
        </p:spPr>
        <p:txBody>
          <a:bodyPr wrap="square" rtlCol="0">
            <a:spAutoFit/>
          </a:bodyPr>
          <a:lstStyle/>
          <a:p>
            <a:r>
              <a:rPr lang="en-US" dirty="0">
                <a:solidFill>
                  <a:srgbClr val="C00000"/>
                </a:solidFill>
              </a:rPr>
              <a:t>The next N</a:t>
            </a:r>
          </a:p>
        </p:txBody>
      </p:sp>
      <p:cxnSp>
        <p:nvCxnSpPr>
          <p:cNvPr id="18" name="Straight Arrow Connector 17">
            <a:extLst>
              <a:ext uri="{FF2B5EF4-FFF2-40B4-BE49-F238E27FC236}">
                <a16:creationId xmlns:a16="http://schemas.microsoft.com/office/drawing/2014/main" id="{43383CC4-F089-438D-9182-5C60B5D4A8AD}"/>
              </a:ext>
            </a:extLst>
          </p:cNvPr>
          <p:cNvCxnSpPr>
            <a:cxnSpLocks/>
          </p:cNvCxnSpPr>
          <p:nvPr/>
        </p:nvCxnSpPr>
        <p:spPr>
          <a:xfrm flipH="1">
            <a:off x="2134713" y="3918485"/>
            <a:ext cx="847814"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0D46253-5F13-423B-BB8C-1448C56AE35F}"/>
              </a:ext>
            </a:extLst>
          </p:cNvPr>
          <p:cNvSpPr txBox="1"/>
          <p:nvPr/>
        </p:nvSpPr>
        <p:spPr>
          <a:xfrm>
            <a:off x="2982527" y="3733819"/>
            <a:ext cx="1676400" cy="369332"/>
          </a:xfrm>
          <a:prstGeom prst="rect">
            <a:avLst/>
          </a:prstGeom>
          <a:noFill/>
        </p:spPr>
        <p:txBody>
          <a:bodyPr wrap="square" rtlCol="0">
            <a:spAutoFit/>
          </a:bodyPr>
          <a:lstStyle/>
          <a:p>
            <a:r>
              <a:rPr lang="en-US" dirty="0">
                <a:solidFill>
                  <a:srgbClr val="C00000"/>
                </a:solidFill>
              </a:rPr>
              <a:t>All remaining</a:t>
            </a:r>
          </a:p>
        </p:txBody>
      </p:sp>
      <p:pic>
        <p:nvPicPr>
          <p:cNvPr id="3" name="Picture 2">
            <a:extLst>
              <a:ext uri="{FF2B5EF4-FFF2-40B4-BE49-F238E27FC236}">
                <a16:creationId xmlns:a16="http://schemas.microsoft.com/office/drawing/2014/main" id="{1F164443-D9B0-4A27-9BBF-D2BD7E7B9448}"/>
              </a:ext>
            </a:extLst>
          </p:cNvPr>
          <p:cNvPicPr>
            <a:picLocks noChangeAspect="1"/>
          </p:cNvPicPr>
          <p:nvPr/>
        </p:nvPicPr>
        <p:blipFill>
          <a:blip r:embed="rId3"/>
          <a:stretch>
            <a:fillRect/>
          </a:stretch>
        </p:blipFill>
        <p:spPr>
          <a:xfrm>
            <a:off x="5563882" y="971550"/>
            <a:ext cx="2665549" cy="1239791"/>
          </a:xfrm>
          <a:prstGeom prst="rect">
            <a:avLst/>
          </a:prstGeom>
          <a:ln>
            <a:solidFill>
              <a:schemeClr val="tx2"/>
            </a:solidFill>
          </a:ln>
        </p:spPr>
      </p:pic>
    </p:spTree>
    <p:extLst>
      <p:ext uri="{BB962C8B-B14F-4D97-AF65-F5344CB8AC3E}">
        <p14:creationId xmlns:p14="http://schemas.microsoft.com/office/powerpoint/2010/main" val="865799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8" end="8"/>
                                            </p:txEl>
                                          </p:spTgt>
                                        </p:tgtEl>
                                        <p:attrNameLst>
                                          <p:attrName>style.visibility</p:attrName>
                                        </p:attrNameLst>
                                      </p:cBhvr>
                                      <p:to>
                                        <p:strVal val="visible"/>
                                      </p:to>
                                    </p:set>
                                    <p:animEffect transition="in" filter="fade">
                                      <p:cBhvr>
                                        <p:cTn id="7" dur="500"/>
                                        <p:tgtEl>
                                          <p:spTgt spid="6">
                                            <p:txEl>
                                              <p:pRg st="8" end="8"/>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0" end="10"/>
                                            </p:txEl>
                                          </p:spTgt>
                                        </p:tgtEl>
                                        <p:attrNameLst>
                                          <p:attrName>style.visibility</p:attrName>
                                        </p:attrNameLst>
                                      </p:cBhvr>
                                      <p:to>
                                        <p:strVal val="visible"/>
                                      </p:to>
                                    </p:set>
                                    <p:animEffect transition="in" filter="fade">
                                      <p:cBhvr>
                                        <p:cTn id="12" dur="500"/>
                                        <p:tgtEl>
                                          <p:spTgt spid="6">
                                            <p:txEl>
                                              <p:pRg st="10" end="1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22" presetClass="entr" presetSubtype="2"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right)">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xEl>
                                              <p:pRg st="11" end="11"/>
                                            </p:txEl>
                                          </p:spTgt>
                                        </p:tgtEl>
                                        <p:attrNameLst>
                                          <p:attrName>style.visibility</p:attrName>
                                        </p:attrNameLst>
                                      </p:cBhvr>
                                      <p:to>
                                        <p:strVal val="visible"/>
                                      </p:to>
                                    </p:set>
                                    <p:animEffect transition="in" filter="fade">
                                      <p:cBhvr>
                                        <p:cTn id="25" dur="500"/>
                                        <p:tgtEl>
                                          <p:spTgt spid="6">
                                            <p:txEl>
                                              <p:pRg st="11" end="1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6">
                                            <p:txEl>
                                              <p:pRg st="13" end="13"/>
                                            </p:txEl>
                                          </p:spTgt>
                                        </p:tgtEl>
                                        <p:attrNameLst>
                                          <p:attrName>style.visibility</p:attrName>
                                        </p:attrNameLst>
                                      </p:cBhvr>
                                      <p:to>
                                        <p:strVal val="visible"/>
                                      </p:to>
                                    </p:set>
                                    <p:animEffect transition="in" filter="fade">
                                      <p:cBhvr>
                                        <p:cTn id="35" dur="500"/>
                                        <p:tgtEl>
                                          <p:spTgt spid="6">
                                            <p:txEl>
                                              <p:pRg st="13" end="13"/>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6">
                                            <p:txEl>
                                              <p:pRg st="14" end="14"/>
                                            </p:txEl>
                                          </p:spTgt>
                                        </p:tgtEl>
                                        <p:attrNameLst>
                                          <p:attrName>style.visibility</p:attrName>
                                        </p:attrNameLst>
                                      </p:cBhvr>
                                      <p:to>
                                        <p:strVal val="visible"/>
                                      </p:to>
                                    </p:set>
                                    <p:animEffect transition="in" filter="fade">
                                      <p:cBhvr>
                                        <p:cTn id="38" dur="500"/>
                                        <p:tgtEl>
                                          <p:spTgt spid="6">
                                            <p:txEl>
                                              <p:pRg st="14" end="1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par>
                                <p:cTn id="44" presetID="22" presetClass="entr" presetSubtype="2"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wipe(right)">
                                      <p:cBhvr>
                                        <p:cTn id="46" dur="500"/>
                                        <p:tgtEl>
                                          <p:spTgt spid="15"/>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1">
                                            <p:txEl>
                                              <p:pRg st="2" end="2"/>
                                            </p:txEl>
                                          </p:spTgt>
                                        </p:tgtEl>
                                        <p:attrNameLst>
                                          <p:attrName>style.visibility</p:attrName>
                                        </p:attrNameLst>
                                      </p:cBhvr>
                                      <p:to>
                                        <p:strVal val="visible"/>
                                      </p:to>
                                    </p:set>
                                    <p:animEffect transition="in" filter="fade">
                                      <p:cBhvr>
                                        <p:cTn id="51" dur="500"/>
                                        <p:tgtEl>
                                          <p:spTgt spid="11">
                                            <p:txEl>
                                              <p:pRg st="2" end="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6">
                                            <p:txEl>
                                              <p:pRg st="16" end="16"/>
                                            </p:txEl>
                                          </p:spTgt>
                                        </p:tgtEl>
                                        <p:attrNameLst>
                                          <p:attrName>style.visibility</p:attrName>
                                        </p:attrNameLst>
                                      </p:cBhvr>
                                      <p:to>
                                        <p:strVal val="visible"/>
                                      </p:to>
                                    </p:set>
                                    <p:animEffect transition="in" filter="fade">
                                      <p:cBhvr>
                                        <p:cTn id="56" dur="500"/>
                                        <p:tgtEl>
                                          <p:spTgt spid="6">
                                            <p:txEl>
                                              <p:pRg st="16" end="16"/>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6">
                                            <p:txEl>
                                              <p:pRg st="17" end="17"/>
                                            </p:txEl>
                                          </p:spTgt>
                                        </p:tgtEl>
                                        <p:attrNameLst>
                                          <p:attrName>style.visibility</p:attrName>
                                        </p:attrNameLst>
                                      </p:cBhvr>
                                      <p:to>
                                        <p:strVal val="visible"/>
                                      </p:to>
                                    </p:set>
                                    <p:animEffect transition="in" filter="fade">
                                      <p:cBhvr>
                                        <p:cTn id="59" dur="500"/>
                                        <p:tgtEl>
                                          <p:spTgt spid="6">
                                            <p:txEl>
                                              <p:pRg st="17" end="17"/>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19"/>
                                        </p:tgtEl>
                                        <p:attrNameLst>
                                          <p:attrName>style.visibility</p:attrName>
                                        </p:attrNameLst>
                                      </p:cBhvr>
                                      <p:to>
                                        <p:strVal val="visible"/>
                                      </p:to>
                                    </p:set>
                                    <p:animEffect transition="in" filter="fade">
                                      <p:cBhvr>
                                        <p:cTn id="64" dur="500"/>
                                        <p:tgtEl>
                                          <p:spTgt spid="19"/>
                                        </p:tgtEl>
                                      </p:cBhvr>
                                    </p:animEffect>
                                  </p:childTnLst>
                                </p:cTn>
                              </p:par>
                              <p:par>
                                <p:cTn id="65" presetID="22" presetClass="entr" presetSubtype="2" fill="hold" nodeType="with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wipe(right)">
                                      <p:cBhvr>
                                        <p:cTn id="67" dur="500"/>
                                        <p:tgtEl>
                                          <p:spTgt spid="1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11">
                                            <p:txEl>
                                              <p:pRg st="4" end="4"/>
                                            </p:txEl>
                                          </p:spTgt>
                                        </p:tgtEl>
                                        <p:attrNameLst>
                                          <p:attrName>style.visibility</p:attrName>
                                        </p:attrNameLst>
                                      </p:cBhvr>
                                      <p:to>
                                        <p:strVal val="visible"/>
                                      </p:to>
                                    </p:set>
                                    <p:animEffect transition="in" filter="fade">
                                      <p:cBhvr>
                                        <p:cTn id="72"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C5E7-14BC-4C09-96CF-E70FF3723E43}"/>
              </a:ext>
            </a:extLst>
          </p:cNvPr>
          <p:cNvSpPr>
            <a:spLocks noGrp="1"/>
          </p:cNvSpPr>
          <p:nvPr>
            <p:ph type="title"/>
          </p:nvPr>
        </p:nvSpPr>
        <p:spPr/>
        <p:txBody>
          <a:bodyPr/>
          <a:lstStyle/>
          <a:p>
            <a:r>
              <a:rPr lang="en-US" dirty="0"/>
              <a:t>Plain Old Python Objects (POPOs)</a:t>
            </a:r>
          </a:p>
        </p:txBody>
      </p:sp>
      <p:sp>
        <p:nvSpPr>
          <p:cNvPr id="4" name="Slide Number Placeholder 3">
            <a:extLst>
              <a:ext uri="{FF2B5EF4-FFF2-40B4-BE49-F238E27FC236}">
                <a16:creationId xmlns:a16="http://schemas.microsoft.com/office/drawing/2014/main" id="{9D4F5F5D-E5C8-42F8-8857-360A604C8DC1}"/>
              </a:ext>
            </a:extLst>
          </p:cNvPr>
          <p:cNvSpPr>
            <a:spLocks noGrp="1"/>
          </p:cNvSpPr>
          <p:nvPr>
            <p:ph type="sldNum" sz="quarter" idx="12"/>
          </p:nvPr>
        </p:nvSpPr>
        <p:spPr/>
        <p:txBody>
          <a:bodyPr/>
          <a:lstStyle/>
          <a:p>
            <a:fld id="{B9EA2576-3992-4A7D-AC41-AC0E2BE3E45F}" type="slidenum">
              <a:rPr lang="en-US" smtClean="0"/>
              <a:pPr/>
              <a:t>7</a:t>
            </a:fld>
            <a:endParaRPr lang="en-US" dirty="0"/>
          </a:p>
        </p:txBody>
      </p:sp>
      <p:sp>
        <p:nvSpPr>
          <p:cNvPr id="3" name="Rectangle 2">
            <a:extLst>
              <a:ext uri="{FF2B5EF4-FFF2-40B4-BE49-F238E27FC236}">
                <a16:creationId xmlns:a16="http://schemas.microsoft.com/office/drawing/2014/main" id="{469AF35C-E6A0-4445-87B4-BB7C207A5898}"/>
              </a:ext>
            </a:extLst>
          </p:cNvPr>
          <p:cNvSpPr/>
          <p:nvPr/>
        </p:nvSpPr>
        <p:spPr>
          <a:xfrm>
            <a:off x="4876800" y="1206821"/>
            <a:ext cx="3962400" cy="1015663"/>
          </a:xfrm>
          <a:prstGeom prst="rect">
            <a:avLst/>
          </a:prstGeom>
        </p:spPr>
        <p:txBody>
          <a:bodyPr wrap="square">
            <a:spAutoFit/>
          </a:bodyPr>
          <a:lstStyle/>
          <a:p>
            <a:r>
              <a:rPr lang="en-US" sz="2000" dirty="0">
                <a:solidFill>
                  <a:srgbClr val="000000"/>
                </a:solidFill>
                <a:latin typeface="Consolas" panose="020B0609020204030204" pitchFamily="49" charset="0"/>
              </a:rPr>
              <a:t>[(17, 'Ann’,   '9999’), </a:t>
            </a:r>
          </a:p>
          <a:p>
            <a:r>
              <a:rPr lang="en-US" sz="2000" dirty="0">
                <a:solidFill>
                  <a:srgbClr val="000000"/>
                </a:solidFill>
                <a:latin typeface="Consolas" panose="020B0609020204030204" pitchFamily="49" charset="0"/>
              </a:rPr>
              <a:t> (20, 'Chris', '1234’), </a:t>
            </a:r>
          </a:p>
          <a:p>
            <a:r>
              <a:rPr lang="en-US" sz="2000" dirty="0">
                <a:solidFill>
                  <a:srgbClr val="000000"/>
                </a:solidFill>
                <a:latin typeface="Consolas" panose="020B0609020204030204" pitchFamily="49" charset="0"/>
              </a:rPr>
              <a:t> (35, 'Pat’,   '0110')]</a:t>
            </a:r>
            <a:endParaRPr lang="en-US" sz="2000" dirty="0"/>
          </a:p>
        </p:txBody>
      </p:sp>
      <p:sp>
        <p:nvSpPr>
          <p:cNvPr id="5" name="Rectangle 4">
            <a:extLst>
              <a:ext uri="{FF2B5EF4-FFF2-40B4-BE49-F238E27FC236}">
                <a16:creationId xmlns:a16="http://schemas.microsoft.com/office/drawing/2014/main" id="{4304B1A2-37E6-423D-B829-4FFE68EF9550}"/>
              </a:ext>
            </a:extLst>
          </p:cNvPr>
          <p:cNvSpPr/>
          <p:nvPr/>
        </p:nvSpPr>
        <p:spPr>
          <a:xfrm>
            <a:off x="533400" y="684172"/>
            <a:ext cx="4572000" cy="2368725"/>
          </a:xfrm>
          <a:prstGeom prst="rect">
            <a:avLst/>
          </a:prstGeom>
        </p:spPr>
        <p:txBody>
          <a:bodyPr>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'777'</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22620A5D-13BF-4C3C-AC62-B89C5A9C47F2}"/>
              </a:ext>
            </a:extLst>
          </p:cNvPr>
          <p:cNvSpPr/>
          <p:nvPr/>
        </p:nvSpPr>
        <p:spPr>
          <a:xfrm>
            <a:off x="4502002" y="1714653"/>
            <a:ext cx="1816395" cy="273473"/>
          </a:xfrm>
          <a:prstGeom prst="rect">
            <a:avLst/>
          </a:prstGeom>
        </p:spPr>
        <p:txBody>
          <a:bodyPr wrap="square">
            <a:spAutoFit/>
          </a:bodyPr>
          <a:lstStyle/>
          <a:p>
            <a:pPr>
              <a:lnSpc>
                <a:spcPct val="107000"/>
              </a:lnSpc>
              <a:spcAft>
                <a:spcPts val="800"/>
              </a:spcAft>
            </a:pPr>
            <a:r>
              <a:rPr lang="en-US" sz="1100" dirty="0">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4C3FD597-F608-4AE2-A1C7-9B1221EA46FF}"/>
              </a:ext>
            </a:extLst>
          </p:cNvPr>
          <p:cNvSpPr/>
          <p:nvPr/>
        </p:nvSpPr>
        <p:spPr>
          <a:xfrm>
            <a:off x="2324100" y="2471532"/>
            <a:ext cx="4495800" cy="750975"/>
          </a:xfrm>
          <a:prstGeom prst="rect">
            <a:avLst/>
          </a:prstGeom>
          <a:solidFill>
            <a:schemeClr val="bg1">
              <a:lumMod val="95000"/>
            </a:schemeClr>
          </a:solidFill>
          <a:ln>
            <a:solidFill>
              <a:schemeClr val="tx2"/>
            </a:solidFill>
          </a:ln>
        </p:spPr>
        <p:txBody>
          <a:bodyPr wrap="square">
            <a:spAutoFit/>
          </a:bodyPr>
          <a:lstStyle/>
          <a:p>
            <a:pPr>
              <a:lnSpc>
                <a:spcPct val="107000"/>
              </a:lnSpc>
            </a:pP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Traceback (most recent call last):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1000" u="sng" dirty="0">
                <a:solidFill>
                  <a:srgbClr val="0066CC"/>
                </a:solidFill>
                <a:latin typeface="Consolas" panose="020B0609020204030204" pitchFamily="49" charset="0"/>
                <a:ea typeface="Calibri" panose="020F0502020204030204" pitchFamily="34" charset="0"/>
                <a:cs typeface="Consolas" panose="020B0609020204030204" pitchFamily="49" charset="0"/>
              </a:rPr>
              <a:t>File "Trans.py", line 37, in &lt;module&gt;</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1000" dirty="0" err="1">
                <a:solidFill>
                  <a:srgbClr val="FF0000"/>
                </a:solidFill>
                <a:latin typeface="Consolas" panose="020B0609020204030204" pitchFamily="49" charset="0"/>
                <a:ea typeface="Calibri" panose="020F0502020204030204" pitchFamily="34" charset="0"/>
                <a:cs typeface="Consolas" panose="020B0609020204030204" pitchFamily="49" charset="0"/>
              </a:rPr>
              <a:t>chris</a:t>
            </a: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[2] = '777'</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err="1">
                <a:solidFill>
                  <a:srgbClr val="FF0000"/>
                </a:solidFill>
                <a:latin typeface="Consolas" panose="020B0609020204030204" pitchFamily="49" charset="0"/>
                <a:ea typeface="Calibri" panose="020F0502020204030204" pitchFamily="34" charset="0"/>
                <a:cs typeface="Consolas" panose="020B0609020204030204" pitchFamily="49" charset="0"/>
              </a:rPr>
              <a:t>TypeError</a:t>
            </a:r>
            <a:r>
              <a:rPr lang="en-US" sz="1000" dirty="0">
                <a:solidFill>
                  <a:srgbClr val="FF0000"/>
                </a:solidFill>
                <a:latin typeface="Consolas" panose="020B0609020204030204" pitchFamily="49" charset="0"/>
                <a:ea typeface="Calibri" panose="020F0502020204030204" pitchFamily="34" charset="0"/>
                <a:cs typeface="Consolas" panose="020B0609020204030204" pitchFamily="49" charset="0"/>
              </a:rPr>
              <a:t>: 'tuple' object does not support item assignment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D69C6031-0404-4E84-B1F8-342E4C275390}"/>
              </a:ext>
            </a:extLst>
          </p:cNvPr>
          <p:cNvSpPr txBox="1"/>
          <p:nvPr/>
        </p:nvSpPr>
        <p:spPr>
          <a:xfrm>
            <a:off x="304800" y="3301945"/>
            <a:ext cx="563880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List of tuples</a:t>
            </a:r>
          </a:p>
          <a:p>
            <a:pPr marL="285750" indent="-285750">
              <a:buFont typeface="Arial" panose="020B0604020202020204" pitchFamily="34" charset="0"/>
              <a:buChar char="•"/>
            </a:pPr>
            <a:r>
              <a:rPr lang="en-US" dirty="0"/>
              <a:t>Access the rows by index (a number)</a:t>
            </a:r>
          </a:p>
          <a:p>
            <a:pPr marL="285750" indent="-285750">
              <a:buFont typeface="Arial" panose="020B0604020202020204" pitchFamily="34" charset="0"/>
              <a:buChar char="•"/>
            </a:pPr>
            <a:r>
              <a:rPr lang="en-US" dirty="0"/>
              <a:t>Order returned by the database</a:t>
            </a:r>
          </a:p>
          <a:p>
            <a:pPr marL="285750" indent="-285750">
              <a:buFont typeface="Arial" panose="020B0604020202020204" pitchFamily="34" charset="0"/>
              <a:buChar char="•"/>
            </a:pPr>
            <a:r>
              <a:rPr lang="en-US" dirty="0"/>
              <a:t>Access the fields by index (a number)</a:t>
            </a:r>
          </a:p>
          <a:p>
            <a:pPr marL="285750" indent="-285750">
              <a:buFont typeface="Arial" panose="020B0604020202020204" pitchFamily="34" charset="0"/>
              <a:buChar char="•"/>
            </a:pPr>
            <a:r>
              <a:rPr lang="en-US" dirty="0"/>
              <a:t>Tuples are read-only</a:t>
            </a:r>
          </a:p>
        </p:txBody>
      </p:sp>
      <p:sp>
        <p:nvSpPr>
          <p:cNvPr id="10" name="TextBox 9">
            <a:extLst>
              <a:ext uri="{FF2B5EF4-FFF2-40B4-BE49-F238E27FC236}">
                <a16:creationId xmlns:a16="http://schemas.microsoft.com/office/drawing/2014/main" id="{96B86ADE-CD30-4283-B33C-981AAC1B3586}"/>
              </a:ext>
            </a:extLst>
          </p:cNvPr>
          <p:cNvSpPr txBox="1"/>
          <p:nvPr/>
        </p:nvSpPr>
        <p:spPr>
          <a:xfrm>
            <a:off x="5208734" y="894061"/>
            <a:ext cx="463403" cy="369332"/>
          </a:xfrm>
          <a:prstGeom prst="rect">
            <a:avLst/>
          </a:prstGeom>
          <a:noFill/>
        </p:spPr>
        <p:txBody>
          <a:bodyPr wrap="square" rtlCol="0">
            <a:spAutoFit/>
          </a:bodyPr>
          <a:lstStyle/>
          <a:p>
            <a:r>
              <a:rPr lang="en-US" dirty="0">
                <a:solidFill>
                  <a:srgbClr val="C00000"/>
                </a:solidFill>
              </a:rPr>
              <a:t>ID</a:t>
            </a:r>
          </a:p>
        </p:txBody>
      </p:sp>
      <p:sp>
        <p:nvSpPr>
          <p:cNvPr id="11" name="TextBox 10">
            <a:extLst>
              <a:ext uri="{FF2B5EF4-FFF2-40B4-BE49-F238E27FC236}">
                <a16:creationId xmlns:a16="http://schemas.microsoft.com/office/drawing/2014/main" id="{3F46E41C-1B33-45A6-854F-83A809ADE1A6}"/>
              </a:ext>
            </a:extLst>
          </p:cNvPr>
          <p:cNvSpPr txBox="1"/>
          <p:nvPr/>
        </p:nvSpPr>
        <p:spPr>
          <a:xfrm>
            <a:off x="5895032" y="899331"/>
            <a:ext cx="810567" cy="369332"/>
          </a:xfrm>
          <a:prstGeom prst="rect">
            <a:avLst/>
          </a:prstGeom>
          <a:noFill/>
        </p:spPr>
        <p:txBody>
          <a:bodyPr wrap="square" rtlCol="0">
            <a:spAutoFit/>
          </a:bodyPr>
          <a:lstStyle/>
          <a:p>
            <a:r>
              <a:rPr lang="en-US" dirty="0">
                <a:solidFill>
                  <a:srgbClr val="C00000"/>
                </a:solidFill>
              </a:rPr>
              <a:t>NAME</a:t>
            </a:r>
          </a:p>
        </p:txBody>
      </p:sp>
      <p:sp>
        <p:nvSpPr>
          <p:cNvPr id="12" name="TextBox 11">
            <a:extLst>
              <a:ext uri="{FF2B5EF4-FFF2-40B4-BE49-F238E27FC236}">
                <a16:creationId xmlns:a16="http://schemas.microsoft.com/office/drawing/2014/main" id="{E3A89058-7221-4F8D-A06B-8456FBC7EEF2}"/>
              </a:ext>
            </a:extLst>
          </p:cNvPr>
          <p:cNvSpPr txBox="1"/>
          <p:nvPr/>
        </p:nvSpPr>
        <p:spPr>
          <a:xfrm>
            <a:off x="7089947" y="894061"/>
            <a:ext cx="911053" cy="369332"/>
          </a:xfrm>
          <a:prstGeom prst="rect">
            <a:avLst/>
          </a:prstGeom>
          <a:noFill/>
        </p:spPr>
        <p:txBody>
          <a:bodyPr wrap="square" rtlCol="0">
            <a:spAutoFit/>
          </a:bodyPr>
          <a:lstStyle/>
          <a:p>
            <a:r>
              <a:rPr lang="en-US" dirty="0">
                <a:solidFill>
                  <a:srgbClr val="C00000"/>
                </a:solidFill>
              </a:rPr>
              <a:t>PHONE</a:t>
            </a:r>
          </a:p>
        </p:txBody>
      </p:sp>
      <p:cxnSp>
        <p:nvCxnSpPr>
          <p:cNvPr id="13" name="Straight Arrow Connector 12">
            <a:extLst>
              <a:ext uri="{FF2B5EF4-FFF2-40B4-BE49-F238E27FC236}">
                <a16:creationId xmlns:a16="http://schemas.microsoft.com/office/drawing/2014/main" id="{F327C123-4A71-4497-A7A7-0C5E5D6D34D1}"/>
              </a:ext>
            </a:extLst>
          </p:cNvPr>
          <p:cNvCxnSpPr>
            <a:cxnSpLocks/>
          </p:cNvCxnSpPr>
          <p:nvPr/>
        </p:nvCxnSpPr>
        <p:spPr>
          <a:xfrm flipV="1">
            <a:off x="2667000" y="1714653"/>
            <a:ext cx="2438400" cy="171298"/>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3181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9">
                                            <p:txEl>
                                              <p:pRg st="0" end="0"/>
                                            </p:txEl>
                                          </p:spTgt>
                                        </p:tgtEl>
                                        <p:attrNameLst>
                                          <p:attrName>style.visibility</p:attrName>
                                        </p:attrNameLst>
                                      </p:cBhvr>
                                      <p:to>
                                        <p:strVal val="visible"/>
                                      </p:to>
                                    </p:set>
                                    <p:animEffect transition="in" filter="fade">
                                      <p:cBhvr>
                                        <p:cTn id="26" dur="500"/>
                                        <p:tgtEl>
                                          <p:spTgt spid="9">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9">
                                            <p:txEl>
                                              <p:pRg st="1" end="1"/>
                                            </p:txEl>
                                          </p:spTgt>
                                        </p:tgtEl>
                                        <p:attrNameLst>
                                          <p:attrName>style.visibility</p:attrName>
                                        </p:attrNameLst>
                                      </p:cBhvr>
                                      <p:to>
                                        <p:strVal val="visible"/>
                                      </p:to>
                                    </p:set>
                                    <p:animEffect transition="in" filter="fade">
                                      <p:cBhvr>
                                        <p:cTn id="31" dur="500"/>
                                        <p:tgtEl>
                                          <p:spTgt spid="9">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
                                            <p:txEl>
                                              <p:pRg st="2" end="2"/>
                                            </p:txEl>
                                          </p:spTgt>
                                        </p:tgtEl>
                                        <p:attrNameLst>
                                          <p:attrName>style.visibility</p:attrName>
                                        </p:attrNameLst>
                                      </p:cBhvr>
                                      <p:to>
                                        <p:strVal val="visible"/>
                                      </p:to>
                                    </p:set>
                                    <p:animEffect transition="in" filter="fade">
                                      <p:cBhvr>
                                        <p:cTn id="36" dur="500"/>
                                        <p:tgtEl>
                                          <p:spTgt spid="9">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xEl>
                                              <p:pRg st="5" end="5"/>
                                            </p:txEl>
                                          </p:spTgt>
                                        </p:tgtEl>
                                        <p:attrNameLst>
                                          <p:attrName>style.visibility</p:attrName>
                                        </p:attrNameLst>
                                      </p:cBhvr>
                                      <p:to>
                                        <p:strVal val="visible"/>
                                      </p:to>
                                    </p:set>
                                    <p:animEffect transition="in" filter="fade">
                                      <p:cBhvr>
                                        <p:cTn id="41" dur="500"/>
                                        <p:tgtEl>
                                          <p:spTgt spid="5">
                                            <p:txEl>
                                              <p:pRg st="5" end="5"/>
                                            </p:txEl>
                                          </p:spTgt>
                                        </p:tgtEl>
                                      </p:cBhvr>
                                    </p:animEffect>
                                  </p:childTnLst>
                                </p:cTn>
                              </p:par>
                              <p:par>
                                <p:cTn id="42" presetID="22" presetClass="entr" presetSubtype="8" fill="hold"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wipe(left)">
                                      <p:cBhvr>
                                        <p:cTn id="44" dur="500"/>
                                        <p:tgtEl>
                                          <p:spTgt spid="13"/>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
                                            <p:txEl>
                                              <p:pRg st="3" end="3"/>
                                            </p:txEl>
                                          </p:spTgt>
                                        </p:tgtEl>
                                        <p:attrNameLst>
                                          <p:attrName>style.visibility</p:attrName>
                                        </p:attrNameLst>
                                      </p:cBhvr>
                                      <p:to>
                                        <p:strVal val="visible"/>
                                      </p:to>
                                    </p:set>
                                    <p:animEffect transition="in" filter="fade">
                                      <p:cBhvr>
                                        <p:cTn id="49" dur="500"/>
                                        <p:tgtEl>
                                          <p:spTgt spid="9">
                                            <p:txEl>
                                              <p:pRg st="3" end="3"/>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7" end="7"/>
                                            </p:txEl>
                                          </p:spTgt>
                                        </p:tgtEl>
                                        <p:attrNameLst>
                                          <p:attrName>style.visibility</p:attrName>
                                        </p:attrNameLst>
                                      </p:cBhvr>
                                      <p:to>
                                        <p:strVal val="visible"/>
                                      </p:to>
                                    </p:set>
                                    <p:animEffect transition="in" filter="fade">
                                      <p:cBhvr>
                                        <p:cTn id="54" dur="500"/>
                                        <p:tgtEl>
                                          <p:spTgt spid="5">
                                            <p:txEl>
                                              <p:pRg st="7" end="7"/>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5">
                                            <p:txEl>
                                              <p:pRg st="9" end="9"/>
                                            </p:txEl>
                                          </p:spTgt>
                                        </p:tgtEl>
                                        <p:attrNameLst>
                                          <p:attrName>style.visibility</p:attrName>
                                        </p:attrNameLst>
                                      </p:cBhvr>
                                      <p:to>
                                        <p:strVal val="visible"/>
                                      </p:to>
                                    </p:set>
                                    <p:animEffect transition="in" filter="fade">
                                      <p:cBhvr>
                                        <p:cTn id="59" dur="500"/>
                                        <p:tgtEl>
                                          <p:spTgt spid="5">
                                            <p:txEl>
                                              <p:pRg st="9" end="9"/>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8"/>
                                        </p:tgtEl>
                                        <p:attrNameLst>
                                          <p:attrName>style.visibility</p:attrName>
                                        </p:attrNameLst>
                                      </p:cBhvr>
                                      <p:to>
                                        <p:strVal val="visible"/>
                                      </p:to>
                                    </p:set>
                                    <p:animEffect transition="in" filter="fade">
                                      <p:cBhvr>
                                        <p:cTn id="64" dur="500"/>
                                        <p:tgtEl>
                                          <p:spTgt spid="8"/>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9">
                                            <p:txEl>
                                              <p:pRg st="4" end="4"/>
                                            </p:txEl>
                                          </p:spTgt>
                                        </p:tgtEl>
                                        <p:attrNameLst>
                                          <p:attrName>style.visibility</p:attrName>
                                        </p:attrNameLst>
                                      </p:cBhvr>
                                      <p:to>
                                        <p:strVal val="visible"/>
                                      </p:to>
                                    </p:set>
                                    <p:animEffect transition="in" filter="fade">
                                      <p:cBhvr>
                                        <p:cTn id="69"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P spid="10" grpId="0"/>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C5E7-14BC-4C09-96CF-E70FF3723E43}"/>
              </a:ext>
            </a:extLst>
          </p:cNvPr>
          <p:cNvSpPr>
            <a:spLocks noGrp="1"/>
          </p:cNvSpPr>
          <p:nvPr>
            <p:ph type="title"/>
          </p:nvPr>
        </p:nvSpPr>
        <p:spPr>
          <a:xfrm>
            <a:off x="88106" y="28441"/>
            <a:ext cx="8991600" cy="609600"/>
          </a:xfrm>
        </p:spPr>
        <p:txBody>
          <a:bodyPr/>
          <a:lstStyle/>
          <a:p>
            <a:r>
              <a:rPr lang="en-US" dirty="0"/>
              <a:t>Plain Old Python Objects (POPOs)</a:t>
            </a:r>
          </a:p>
        </p:txBody>
      </p:sp>
      <p:sp>
        <p:nvSpPr>
          <p:cNvPr id="4" name="Slide Number Placeholder 3">
            <a:extLst>
              <a:ext uri="{FF2B5EF4-FFF2-40B4-BE49-F238E27FC236}">
                <a16:creationId xmlns:a16="http://schemas.microsoft.com/office/drawing/2014/main" id="{9D4F5F5D-E5C8-42F8-8857-360A604C8DC1}"/>
              </a:ext>
            </a:extLst>
          </p:cNvPr>
          <p:cNvSpPr>
            <a:spLocks noGrp="1"/>
          </p:cNvSpPr>
          <p:nvPr>
            <p:ph type="sldNum" sz="quarter" idx="12"/>
          </p:nvPr>
        </p:nvSpPr>
        <p:spPr/>
        <p:txBody>
          <a:bodyPr/>
          <a:lstStyle/>
          <a:p>
            <a:fld id="{B9EA2576-3992-4A7D-AC41-AC0E2BE3E45F}" type="slidenum">
              <a:rPr lang="en-US" smtClean="0"/>
              <a:pPr/>
              <a:t>8</a:t>
            </a:fld>
            <a:endParaRPr lang="en-US" dirty="0"/>
          </a:p>
        </p:txBody>
      </p:sp>
      <p:sp>
        <p:nvSpPr>
          <p:cNvPr id="8" name="TextBox 7">
            <a:extLst>
              <a:ext uri="{FF2B5EF4-FFF2-40B4-BE49-F238E27FC236}">
                <a16:creationId xmlns:a16="http://schemas.microsoft.com/office/drawing/2014/main" id="{5787A16E-AC8E-482C-8027-BE50429907F3}"/>
              </a:ext>
            </a:extLst>
          </p:cNvPr>
          <p:cNvSpPr txBox="1"/>
          <p:nvPr/>
        </p:nvSpPr>
        <p:spPr>
          <a:xfrm>
            <a:off x="640556" y="586104"/>
            <a:ext cx="8077200" cy="923330"/>
          </a:xfrm>
          <a:prstGeom prst="rect">
            <a:avLst/>
          </a:prstGeom>
          <a:noFill/>
        </p:spPr>
        <p:txBody>
          <a:bodyPr wrap="square" rtlCol="0">
            <a:spAutoFit/>
          </a:bodyPr>
          <a:lstStyle/>
          <a:p>
            <a:pPr marL="285750" indent="-285750">
              <a:buFont typeface="Arial" panose="020B0604020202020204" pitchFamily="34" charset="0"/>
              <a:buChar char="•"/>
            </a:pPr>
            <a:r>
              <a:rPr lang="en-US" dirty="0"/>
              <a:t>We are asking for the whole collection – not an ordered list</a:t>
            </a:r>
          </a:p>
          <a:p>
            <a:pPr marL="285750" indent="-285750">
              <a:buFont typeface="Arial" panose="020B0604020202020204" pitchFamily="34" charset="0"/>
              <a:buChar char="•"/>
            </a:pPr>
            <a:r>
              <a:rPr lang="en-US" dirty="0"/>
              <a:t>A dictionary mapping ids to rows is a better representation of the collection</a:t>
            </a:r>
          </a:p>
          <a:p>
            <a:pPr marL="285750" indent="-285750">
              <a:buFont typeface="Arial" panose="020B0604020202020204" pitchFamily="34" charset="0"/>
              <a:buChar char="•"/>
            </a:pPr>
            <a:r>
              <a:rPr lang="en-US" dirty="0"/>
              <a:t>A dictionary mapping column names to values is a better record</a:t>
            </a:r>
          </a:p>
        </p:txBody>
      </p:sp>
      <p:sp>
        <p:nvSpPr>
          <p:cNvPr id="9" name="Rectangle 8">
            <a:extLst>
              <a:ext uri="{FF2B5EF4-FFF2-40B4-BE49-F238E27FC236}">
                <a16:creationId xmlns:a16="http://schemas.microsoft.com/office/drawing/2014/main" id="{79E634A7-334C-42E4-88F2-06717C9A1ACA}"/>
              </a:ext>
            </a:extLst>
          </p:cNvPr>
          <p:cNvSpPr/>
          <p:nvPr/>
        </p:nvSpPr>
        <p:spPr>
          <a:xfrm>
            <a:off x="431006" y="1440641"/>
            <a:ext cx="4572000" cy="3435364"/>
          </a:xfrm>
          <a:prstGeom prst="rect">
            <a:avLst/>
          </a:prstGeom>
        </p:spPr>
        <p:txBody>
          <a:bodyPr>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uid</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name'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phone'</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students[p[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rec</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students[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'777'</a:t>
            </a: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chris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100" dirty="0">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Rectangle 9">
            <a:extLst>
              <a:ext uri="{FF2B5EF4-FFF2-40B4-BE49-F238E27FC236}">
                <a16:creationId xmlns:a16="http://schemas.microsoft.com/office/drawing/2014/main" id="{10BAA1DF-89F9-4481-AFA3-46A4D91E79F9}"/>
              </a:ext>
            </a:extLst>
          </p:cNvPr>
          <p:cNvSpPr/>
          <p:nvPr/>
        </p:nvSpPr>
        <p:spPr>
          <a:xfrm>
            <a:off x="3902869" y="3068429"/>
            <a:ext cx="4572000" cy="1754326"/>
          </a:xfrm>
          <a:prstGeom prst="rect">
            <a:avLst/>
          </a:prstGeom>
          <a:solidFill>
            <a:schemeClr val="bg1">
              <a:lumMod val="95000"/>
            </a:schemeClr>
          </a:solidFill>
          <a:ln>
            <a:solidFill>
              <a:schemeClr val="accent1"/>
            </a:solidFill>
          </a:ln>
        </p:spPr>
        <p:txBody>
          <a:bodyPr>
            <a:spAutoFit/>
          </a:bodyPr>
          <a:lstStyle/>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17: {'phone': '9999',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17, 'name': 'Ann’},</a:t>
            </a:r>
          </a:p>
          <a:p>
            <a:r>
              <a:rPr lang="en-US" sz="1200" dirty="0">
                <a:solidFill>
                  <a:srgbClr val="000000"/>
                </a:solidFill>
                <a:latin typeface="Consolas" panose="020B0609020204030204" pitchFamily="49" charset="0"/>
              </a:rPr>
              <a:t> 20: {'phone': '1234',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20, 'name': 'Chris’}, </a:t>
            </a:r>
          </a:p>
          <a:p>
            <a:r>
              <a:rPr lang="en-US" sz="1200" dirty="0">
                <a:solidFill>
                  <a:srgbClr val="000000"/>
                </a:solidFill>
                <a:latin typeface="Consolas" panose="020B0609020204030204" pitchFamily="49" charset="0"/>
              </a:rPr>
              <a:t> 35: {'phone': '0110',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35, 'name': 'Pat’}</a:t>
            </a:r>
          </a:p>
          <a:p>
            <a:r>
              <a:rPr lang="en-US" sz="1200" dirty="0">
                <a:solidFill>
                  <a:srgbClr val="000000"/>
                </a:solidFill>
                <a:latin typeface="Consolas" panose="020B0609020204030204" pitchFamily="49" charset="0"/>
              </a:rPr>
              <a:t>}</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{'phone': '1234',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20, 'name': 'Chris’}</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{'phone’:  '777', '</a:t>
            </a:r>
            <a:r>
              <a:rPr lang="en-US" sz="1200" dirty="0" err="1">
                <a:solidFill>
                  <a:srgbClr val="000000"/>
                </a:solidFill>
                <a:latin typeface="Consolas" panose="020B0609020204030204" pitchFamily="49" charset="0"/>
              </a:rPr>
              <a:t>uid</a:t>
            </a:r>
            <a:r>
              <a:rPr lang="en-US" sz="1200" dirty="0">
                <a:solidFill>
                  <a:srgbClr val="000000"/>
                </a:solidFill>
                <a:latin typeface="Consolas" panose="020B0609020204030204" pitchFamily="49" charset="0"/>
              </a:rPr>
              <a:t>’: 20, 'name': 'Chris'}</a:t>
            </a:r>
            <a:endParaRPr lang="en-US" sz="1200" dirty="0"/>
          </a:p>
        </p:txBody>
      </p:sp>
      <p:sp>
        <p:nvSpPr>
          <p:cNvPr id="11" name="TextBox 10">
            <a:extLst>
              <a:ext uri="{FF2B5EF4-FFF2-40B4-BE49-F238E27FC236}">
                <a16:creationId xmlns:a16="http://schemas.microsoft.com/office/drawing/2014/main" id="{39930852-0E9A-449C-9FC6-E4BA7F857DC6}"/>
              </a:ext>
            </a:extLst>
          </p:cNvPr>
          <p:cNvSpPr txBox="1"/>
          <p:nvPr/>
        </p:nvSpPr>
        <p:spPr>
          <a:xfrm>
            <a:off x="4876800" y="1712596"/>
            <a:ext cx="3276600" cy="369332"/>
          </a:xfrm>
          <a:prstGeom prst="rect">
            <a:avLst/>
          </a:prstGeom>
          <a:noFill/>
        </p:spPr>
        <p:txBody>
          <a:bodyPr wrap="square" rtlCol="0">
            <a:spAutoFit/>
          </a:bodyPr>
          <a:lstStyle/>
          <a:p>
            <a:r>
              <a:rPr lang="en-US" dirty="0">
                <a:solidFill>
                  <a:srgbClr val="C00000"/>
                </a:solidFill>
              </a:rPr>
              <a:t>Map of UIDs to records (row)</a:t>
            </a:r>
          </a:p>
        </p:txBody>
      </p:sp>
      <p:cxnSp>
        <p:nvCxnSpPr>
          <p:cNvPr id="12" name="Straight Arrow Connector 11">
            <a:extLst>
              <a:ext uri="{FF2B5EF4-FFF2-40B4-BE49-F238E27FC236}">
                <a16:creationId xmlns:a16="http://schemas.microsoft.com/office/drawing/2014/main" id="{037E3F40-3CD7-4432-A12C-B9114264FAFB}"/>
              </a:ext>
            </a:extLst>
          </p:cNvPr>
          <p:cNvCxnSpPr>
            <a:cxnSpLocks/>
          </p:cNvCxnSpPr>
          <p:nvPr/>
        </p:nvCxnSpPr>
        <p:spPr>
          <a:xfrm flipH="1">
            <a:off x="1676400" y="1922682"/>
            <a:ext cx="3200401" cy="420468"/>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D6CEE22-BB46-4CFD-AB9B-17A9A6E8D509}"/>
              </a:ext>
            </a:extLst>
          </p:cNvPr>
          <p:cNvCxnSpPr>
            <a:cxnSpLocks/>
          </p:cNvCxnSpPr>
          <p:nvPr/>
        </p:nvCxnSpPr>
        <p:spPr>
          <a:xfrm flipH="1">
            <a:off x="4711305" y="2748949"/>
            <a:ext cx="470295"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2926BB9-6FDB-456E-9812-5A235634C1E5}"/>
              </a:ext>
            </a:extLst>
          </p:cNvPr>
          <p:cNvSpPr txBox="1"/>
          <p:nvPr/>
        </p:nvSpPr>
        <p:spPr>
          <a:xfrm>
            <a:off x="5181600" y="2564283"/>
            <a:ext cx="3505200" cy="369332"/>
          </a:xfrm>
          <a:prstGeom prst="rect">
            <a:avLst/>
          </a:prstGeom>
          <a:noFill/>
        </p:spPr>
        <p:txBody>
          <a:bodyPr wrap="square" rtlCol="0">
            <a:spAutoFit/>
          </a:bodyPr>
          <a:lstStyle/>
          <a:p>
            <a:r>
              <a:rPr lang="en-US" dirty="0">
                <a:solidFill>
                  <a:srgbClr val="C00000"/>
                </a:solidFill>
              </a:rPr>
              <a:t>Map of column names to values</a:t>
            </a:r>
          </a:p>
        </p:txBody>
      </p:sp>
      <p:cxnSp>
        <p:nvCxnSpPr>
          <p:cNvPr id="18" name="Straight Arrow Connector 17">
            <a:extLst>
              <a:ext uri="{FF2B5EF4-FFF2-40B4-BE49-F238E27FC236}">
                <a16:creationId xmlns:a16="http://schemas.microsoft.com/office/drawing/2014/main" id="{76D5A9D9-2B75-45BF-B398-B33A329B7211}"/>
              </a:ext>
            </a:extLst>
          </p:cNvPr>
          <p:cNvCxnSpPr>
            <a:cxnSpLocks/>
          </p:cNvCxnSpPr>
          <p:nvPr/>
        </p:nvCxnSpPr>
        <p:spPr>
          <a:xfrm flipH="1">
            <a:off x="1981200" y="3257550"/>
            <a:ext cx="533399" cy="38100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7449B342-68F7-41C2-B9B9-E183EB33D1C6}"/>
              </a:ext>
            </a:extLst>
          </p:cNvPr>
          <p:cNvSpPr txBox="1"/>
          <p:nvPr/>
        </p:nvSpPr>
        <p:spPr>
          <a:xfrm>
            <a:off x="2437208" y="3009105"/>
            <a:ext cx="559595" cy="369332"/>
          </a:xfrm>
          <a:prstGeom prst="rect">
            <a:avLst/>
          </a:prstGeom>
          <a:noFill/>
        </p:spPr>
        <p:txBody>
          <a:bodyPr wrap="square" rtlCol="0">
            <a:spAutoFit/>
          </a:bodyPr>
          <a:lstStyle/>
          <a:p>
            <a:r>
              <a:rPr lang="en-US" dirty="0">
                <a:solidFill>
                  <a:srgbClr val="C00000"/>
                </a:solidFill>
              </a:rPr>
              <a:t>UID</a:t>
            </a:r>
          </a:p>
        </p:txBody>
      </p:sp>
      <p:cxnSp>
        <p:nvCxnSpPr>
          <p:cNvPr id="21" name="Straight Arrow Connector 20">
            <a:extLst>
              <a:ext uri="{FF2B5EF4-FFF2-40B4-BE49-F238E27FC236}">
                <a16:creationId xmlns:a16="http://schemas.microsoft.com/office/drawing/2014/main" id="{3D4C81ED-0B84-4B7E-9617-0BA9CEBAF147}"/>
              </a:ext>
            </a:extLst>
          </p:cNvPr>
          <p:cNvCxnSpPr>
            <a:cxnSpLocks/>
          </p:cNvCxnSpPr>
          <p:nvPr/>
        </p:nvCxnSpPr>
        <p:spPr>
          <a:xfrm flipH="1">
            <a:off x="1421607" y="4019550"/>
            <a:ext cx="658413" cy="199473"/>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65D6CE0-E833-4463-B8AA-D4F310EC1494}"/>
              </a:ext>
            </a:extLst>
          </p:cNvPr>
          <p:cNvSpPr txBox="1"/>
          <p:nvPr/>
        </p:nvSpPr>
        <p:spPr>
          <a:xfrm>
            <a:off x="2034776" y="3826785"/>
            <a:ext cx="1779986" cy="369332"/>
          </a:xfrm>
          <a:prstGeom prst="rect">
            <a:avLst/>
          </a:prstGeom>
          <a:noFill/>
        </p:spPr>
        <p:txBody>
          <a:bodyPr wrap="square" rtlCol="0">
            <a:spAutoFit/>
          </a:bodyPr>
          <a:lstStyle/>
          <a:p>
            <a:r>
              <a:rPr lang="en-US" dirty="0">
                <a:solidFill>
                  <a:srgbClr val="C00000"/>
                </a:solidFill>
              </a:rPr>
              <a:t>Column name</a:t>
            </a:r>
          </a:p>
        </p:txBody>
      </p:sp>
    </p:spTree>
    <p:extLst>
      <p:ext uri="{BB962C8B-B14F-4D97-AF65-F5344CB8AC3E}">
        <p14:creationId xmlns:p14="http://schemas.microsoft.com/office/powerpoint/2010/main" val="3857436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fade">
                                      <p:cBhvr>
                                        <p:cTn id="7" dur="500"/>
                                        <p:tgtEl>
                                          <p:spTgt spid="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fade">
                                      <p:cBhvr>
                                        <p:cTn id="12" dur="500"/>
                                        <p:tgtEl>
                                          <p:spTgt spid="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animEffect transition="in" filter="fade">
                                      <p:cBhvr>
                                        <p:cTn id="17" dur="500"/>
                                        <p:tgtEl>
                                          <p:spTgt spid="9">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9">
                                            <p:txEl>
                                              <p:pRg st="5" end="5"/>
                                            </p:txEl>
                                          </p:spTgt>
                                        </p:tgtEl>
                                        <p:attrNameLst>
                                          <p:attrName>style.visibility</p:attrName>
                                        </p:attrNameLst>
                                      </p:cBhvr>
                                      <p:to>
                                        <p:strVal val="visible"/>
                                      </p:to>
                                    </p:set>
                                    <p:animEffect transition="in" filter="fade">
                                      <p:cBhvr>
                                        <p:cTn id="30" dur="500"/>
                                        <p:tgtEl>
                                          <p:spTgt spid="9">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
                                            <p:txEl>
                                              <p:pRg st="6" end="6"/>
                                            </p:txEl>
                                          </p:spTgt>
                                        </p:tgtEl>
                                        <p:attrNameLst>
                                          <p:attrName>style.visibility</p:attrName>
                                        </p:attrNameLst>
                                      </p:cBhvr>
                                      <p:to>
                                        <p:strVal val="visible"/>
                                      </p:to>
                                    </p:set>
                                    <p:animEffect transition="in" filter="fade">
                                      <p:cBhvr>
                                        <p:cTn id="35" dur="500"/>
                                        <p:tgtEl>
                                          <p:spTgt spid="9">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par>
                                <p:cTn id="41" presetID="10" presetClass="entr" presetSubtype="0" fill="hold"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5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9">
                                            <p:txEl>
                                              <p:pRg st="7" end="7"/>
                                            </p:txEl>
                                          </p:spTgt>
                                        </p:tgtEl>
                                        <p:attrNameLst>
                                          <p:attrName>style.visibility</p:attrName>
                                        </p:attrNameLst>
                                      </p:cBhvr>
                                      <p:to>
                                        <p:strVal val="visible"/>
                                      </p:to>
                                    </p:set>
                                    <p:animEffect transition="in" filter="fade">
                                      <p:cBhvr>
                                        <p:cTn id="48" dur="500"/>
                                        <p:tgtEl>
                                          <p:spTgt spid="9">
                                            <p:txEl>
                                              <p:pRg st="7" end="7"/>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9">
                                            <p:txEl>
                                              <p:pRg st="9" end="9"/>
                                            </p:txEl>
                                          </p:spTgt>
                                        </p:tgtEl>
                                        <p:attrNameLst>
                                          <p:attrName>style.visibility</p:attrName>
                                        </p:attrNameLst>
                                      </p:cBhvr>
                                      <p:to>
                                        <p:strVal val="visible"/>
                                      </p:to>
                                    </p:set>
                                    <p:animEffect transition="in" filter="fade">
                                      <p:cBhvr>
                                        <p:cTn id="53" dur="500"/>
                                        <p:tgtEl>
                                          <p:spTgt spid="9">
                                            <p:txEl>
                                              <p:pRg st="9" end="9"/>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0">
                                            <p:txEl>
                                              <p:pRg st="0" end="0"/>
                                            </p:txEl>
                                          </p:spTgt>
                                        </p:tgtEl>
                                        <p:attrNameLst>
                                          <p:attrName>style.visibility</p:attrName>
                                        </p:attrNameLst>
                                      </p:cBhvr>
                                      <p:to>
                                        <p:strVal val="visible"/>
                                      </p:to>
                                    </p:set>
                                    <p:animEffect transition="in" filter="fade">
                                      <p:cBhvr>
                                        <p:cTn id="58" dur="500"/>
                                        <p:tgtEl>
                                          <p:spTgt spid="10">
                                            <p:txEl>
                                              <p:pRg st="0" end="0"/>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10">
                                            <p:txEl>
                                              <p:pRg st="1" end="1"/>
                                            </p:txEl>
                                          </p:spTgt>
                                        </p:tgtEl>
                                        <p:attrNameLst>
                                          <p:attrName>style.visibility</p:attrName>
                                        </p:attrNameLst>
                                      </p:cBhvr>
                                      <p:to>
                                        <p:strVal val="visible"/>
                                      </p:to>
                                    </p:set>
                                    <p:animEffect transition="in" filter="fade">
                                      <p:cBhvr>
                                        <p:cTn id="61" dur="500"/>
                                        <p:tgtEl>
                                          <p:spTgt spid="10">
                                            <p:txEl>
                                              <p:pRg st="1" end="1"/>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10">
                                            <p:txEl>
                                              <p:pRg st="2" end="2"/>
                                            </p:txEl>
                                          </p:spTgt>
                                        </p:tgtEl>
                                        <p:attrNameLst>
                                          <p:attrName>style.visibility</p:attrName>
                                        </p:attrNameLst>
                                      </p:cBhvr>
                                      <p:to>
                                        <p:strVal val="visible"/>
                                      </p:to>
                                    </p:set>
                                    <p:animEffect transition="in" filter="fade">
                                      <p:cBhvr>
                                        <p:cTn id="64" dur="500"/>
                                        <p:tgtEl>
                                          <p:spTgt spid="10">
                                            <p:txEl>
                                              <p:pRg st="2" end="2"/>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10">
                                            <p:txEl>
                                              <p:pRg st="3" end="3"/>
                                            </p:txEl>
                                          </p:spTgt>
                                        </p:tgtEl>
                                        <p:attrNameLst>
                                          <p:attrName>style.visibility</p:attrName>
                                        </p:attrNameLst>
                                      </p:cBhvr>
                                      <p:to>
                                        <p:strVal val="visible"/>
                                      </p:to>
                                    </p:set>
                                    <p:animEffect transition="in" filter="fade">
                                      <p:cBhvr>
                                        <p:cTn id="67" dur="500"/>
                                        <p:tgtEl>
                                          <p:spTgt spid="10">
                                            <p:txEl>
                                              <p:pRg st="3" end="3"/>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10">
                                            <p:txEl>
                                              <p:pRg st="4" end="4"/>
                                            </p:txEl>
                                          </p:spTgt>
                                        </p:tgtEl>
                                        <p:attrNameLst>
                                          <p:attrName>style.visibility</p:attrName>
                                        </p:attrNameLst>
                                      </p:cBhvr>
                                      <p:to>
                                        <p:strVal val="visible"/>
                                      </p:to>
                                    </p:set>
                                    <p:animEffect transition="in" filter="fade">
                                      <p:cBhvr>
                                        <p:cTn id="70" dur="500"/>
                                        <p:tgtEl>
                                          <p:spTgt spid="10">
                                            <p:txEl>
                                              <p:pRg st="4" end="4"/>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9">
                                            <p:txEl>
                                              <p:pRg st="11" end="11"/>
                                            </p:txEl>
                                          </p:spTgt>
                                        </p:tgtEl>
                                        <p:attrNameLst>
                                          <p:attrName>style.visibility</p:attrName>
                                        </p:attrNameLst>
                                      </p:cBhvr>
                                      <p:to>
                                        <p:strVal val="visible"/>
                                      </p:to>
                                    </p:set>
                                    <p:animEffect transition="in" filter="fade">
                                      <p:cBhvr>
                                        <p:cTn id="75" dur="500"/>
                                        <p:tgtEl>
                                          <p:spTgt spid="9">
                                            <p:txEl>
                                              <p:pRg st="11" end="11"/>
                                            </p:txEl>
                                          </p:spTgt>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9"/>
                                        </p:tgtEl>
                                        <p:attrNameLst>
                                          <p:attrName>style.visibility</p:attrName>
                                        </p:attrNameLst>
                                      </p:cBhvr>
                                      <p:to>
                                        <p:strVal val="visible"/>
                                      </p:to>
                                    </p:set>
                                    <p:animEffect transition="in" filter="fade">
                                      <p:cBhvr>
                                        <p:cTn id="78" dur="500"/>
                                        <p:tgtEl>
                                          <p:spTgt spid="19"/>
                                        </p:tgtEl>
                                      </p:cBhvr>
                                    </p:animEffect>
                                  </p:childTnLst>
                                </p:cTn>
                              </p:par>
                              <p:par>
                                <p:cTn id="79" presetID="10" presetClass="entr" presetSubtype="0" fill="hold" nodeType="withEffect">
                                  <p:stCondLst>
                                    <p:cond delay="0"/>
                                  </p:stCondLst>
                                  <p:childTnLst>
                                    <p:set>
                                      <p:cBhvr>
                                        <p:cTn id="80" dur="1" fill="hold">
                                          <p:stCondLst>
                                            <p:cond delay="0"/>
                                          </p:stCondLst>
                                        </p:cTn>
                                        <p:tgtEl>
                                          <p:spTgt spid="18"/>
                                        </p:tgtEl>
                                        <p:attrNameLst>
                                          <p:attrName>style.visibility</p:attrName>
                                        </p:attrNameLst>
                                      </p:cBhvr>
                                      <p:to>
                                        <p:strVal val="visible"/>
                                      </p:to>
                                    </p:set>
                                    <p:animEffect transition="in" filter="fade">
                                      <p:cBhvr>
                                        <p:cTn id="81" dur="500"/>
                                        <p:tgtEl>
                                          <p:spTgt spid="18"/>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9">
                                            <p:txEl>
                                              <p:pRg st="12" end="12"/>
                                            </p:txEl>
                                          </p:spTgt>
                                        </p:tgtEl>
                                        <p:attrNameLst>
                                          <p:attrName>style.visibility</p:attrName>
                                        </p:attrNameLst>
                                      </p:cBhvr>
                                      <p:to>
                                        <p:strVal val="visible"/>
                                      </p:to>
                                    </p:set>
                                    <p:animEffect transition="in" filter="fade">
                                      <p:cBhvr>
                                        <p:cTn id="86" dur="500"/>
                                        <p:tgtEl>
                                          <p:spTgt spid="9">
                                            <p:txEl>
                                              <p:pRg st="12" end="12"/>
                                            </p:txEl>
                                          </p:spTgt>
                                        </p:tgtEl>
                                      </p:cBhvr>
                                    </p:animEffect>
                                  </p:childTnLst>
                                </p:cTn>
                              </p:par>
                            </p:childTnLst>
                          </p:cTn>
                        </p:par>
                        <p:par>
                          <p:cTn id="87" fill="hold">
                            <p:stCondLst>
                              <p:cond delay="500"/>
                            </p:stCondLst>
                            <p:childTnLst>
                              <p:par>
                                <p:cTn id="88" presetID="10" presetClass="entr" presetSubtype="0" fill="hold" nodeType="afterEffect">
                                  <p:stCondLst>
                                    <p:cond delay="0"/>
                                  </p:stCondLst>
                                  <p:childTnLst>
                                    <p:set>
                                      <p:cBhvr>
                                        <p:cTn id="89" dur="1" fill="hold">
                                          <p:stCondLst>
                                            <p:cond delay="0"/>
                                          </p:stCondLst>
                                        </p:cTn>
                                        <p:tgtEl>
                                          <p:spTgt spid="10">
                                            <p:txEl>
                                              <p:pRg st="6" end="6"/>
                                            </p:txEl>
                                          </p:spTgt>
                                        </p:tgtEl>
                                        <p:attrNameLst>
                                          <p:attrName>style.visibility</p:attrName>
                                        </p:attrNameLst>
                                      </p:cBhvr>
                                      <p:to>
                                        <p:strVal val="visible"/>
                                      </p:to>
                                    </p:set>
                                    <p:animEffect transition="in" filter="fade">
                                      <p:cBhvr>
                                        <p:cTn id="90" dur="500"/>
                                        <p:tgtEl>
                                          <p:spTgt spid="10">
                                            <p:txEl>
                                              <p:pRg st="6" end="6"/>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9">
                                            <p:txEl>
                                              <p:pRg st="14" end="14"/>
                                            </p:txEl>
                                          </p:spTgt>
                                        </p:tgtEl>
                                        <p:attrNameLst>
                                          <p:attrName>style.visibility</p:attrName>
                                        </p:attrNameLst>
                                      </p:cBhvr>
                                      <p:to>
                                        <p:strVal val="visible"/>
                                      </p:to>
                                    </p:set>
                                    <p:animEffect transition="in" filter="fade">
                                      <p:cBhvr>
                                        <p:cTn id="95" dur="500"/>
                                        <p:tgtEl>
                                          <p:spTgt spid="9">
                                            <p:txEl>
                                              <p:pRg st="14" end="14"/>
                                            </p:txEl>
                                          </p:spTgt>
                                        </p:tgtEl>
                                      </p:cBhvr>
                                    </p:animEffect>
                                  </p:childTnLst>
                                </p:cTn>
                              </p:par>
                              <p:par>
                                <p:cTn id="96" presetID="10" presetClass="entr" presetSubtype="0" fill="hold" nodeType="withEffect">
                                  <p:stCondLst>
                                    <p:cond delay="0"/>
                                  </p:stCondLst>
                                  <p:childTnLst>
                                    <p:set>
                                      <p:cBhvr>
                                        <p:cTn id="97" dur="1" fill="hold">
                                          <p:stCondLst>
                                            <p:cond delay="0"/>
                                          </p:stCondLst>
                                        </p:cTn>
                                        <p:tgtEl>
                                          <p:spTgt spid="21"/>
                                        </p:tgtEl>
                                        <p:attrNameLst>
                                          <p:attrName>style.visibility</p:attrName>
                                        </p:attrNameLst>
                                      </p:cBhvr>
                                      <p:to>
                                        <p:strVal val="visible"/>
                                      </p:to>
                                    </p:set>
                                    <p:animEffect transition="in" filter="fade">
                                      <p:cBhvr>
                                        <p:cTn id="98" dur="500"/>
                                        <p:tgtEl>
                                          <p:spTgt spid="21"/>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22"/>
                                        </p:tgtEl>
                                        <p:attrNameLst>
                                          <p:attrName>style.visibility</p:attrName>
                                        </p:attrNameLst>
                                      </p:cBhvr>
                                      <p:to>
                                        <p:strVal val="visible"/>
                                      </p:to>
                                    </p:set>
                                    <p:animEffect transition="in" filter="fade">
                                      <p:cBhvr>
                                        <p:cTn id="101" dur="500"/>
                                        <p:tgtEl>
                                          <p:spTgt spid="22"/>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9">
                                            <p:txEl>
                                              <p:pRg st="15" end="15"/>
                                            </p:txEl>
                                          </p:spTgt>
                                        </p:tgtEl>
                                        <p:attrNameLst>
                                          <p:attrName>style.visibility</p:attrName>
                                        </p:attrNameLst>
                                      </p:cBhvr>
                                      <p:to>
                                        <p:strVal val="visible"/>
                                      </p:to>
                                    </p:set>
                                    <p:animEffect transition="in" filter="fade">
                                      <p:cBhvr>
                                        <p:cTn id="106" dur="500"/>
                                        <p:tgtEl>
                                          <p:spTgt spid="9">
                                            <p:txEl>
                                              <p:pRg st="15" end="15"/>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10">
                                            <p:txEl>
                                              <p:pRg st="8" end="8"/>
                                            </p:txEl>
                                          </p:spTgt>
                                        </p:tgtEl>
                                        <p:attrNameLst>
                                          <p:attrName>style.visibility</p:attrName>
                                        </p:attrNameLst>
                                      </p:cBhvr>
                                      <p:to>
                                        <p:strVal val="visible"/>
                                      </p:to>
                                    </p:set>
                                    <p:animEffect transition="in" filter="fade">
                                      <p:cBhvr>
                                        <p:cTn id="111" dur="500"/>
                                        <p:tgtEl>
                                          <p:spTgt spid="1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7" grpId="0"/>
      <p:bldP spid="19"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C5E7-14BC-4C09-96CF-E70FF3723E43}"/>
              </a:ext>
            </a:extLst>
          </p:cNvPr>
          <p:cNvSpPr>
            <a:spLocks noGrp="1"/>
          </p:cNvSpPr>
          <p:nvPr>
            <p:ph type="title"/>
          </p:nvPr>
        </p:nvSpPr>
        <p:spPr/>
        <p:txBody>
          <a:bodyPr/>
          <a:lstStyle/>
          <a:p>
            <a:r>
              <a:rPr lang="en-US" dirty="0"/>
              <a:t>Plain Old Python Objects (POPOs)</a:t>
            </a:r>
          </a:p>
        </p:txBody>
      </p:sp>
      <p:sp>
        <p:nvSpPr>
          <p:cNvPr id="4" name="Slide Number Placeholder 3">
            <a:extLst>
              <a:ext uri="{FF2B5EF4-FFF2-40B4-BE49-F238E27FC236}">
                <a16:creationId xmlns:a16="http://schemas.microsoft.com/office/drawing/2014/main" id="{9D4F5F5D-E5C8-42F8-8857-360A604C8DC1}"/>
              </a:ext>
            </a:extLst>
          </p:cNvPr>
          <p:cNvSpPr>
            <a:spLocks noGrp="1"/>
          </p:cNvSpPr>
          <p:nvPr>
            <p:ph type="sldNum" sz="quarter" idx="12"/>
          </p:nvPr>
        </p:nvSpPr>
        <p:spPr/>
        <p:txBody>
          <a:bodyPr/>
          <a:lstStyle/>
          <a:p>
            <a:fld id="{B9EA2576-3992-4A7D-AC41-AC0E2BE3E45F}" type="slidenum">
              <a:rPr lang="en-US" smtClean="0"/>
              <a:pPr/>
              <a:t>9</a:t>
            </a:fld>
            <a:endParaRPr lang="en-US" dirty="0"/>
          </a:p>
        </p:txBody>
      </p:sp>
      <p:sp>
        <p:nvSpPr>
          <p:cNvPr id="3" name="Rectangle 2">
            <a:extLst>
              <a:ext uri="{FF2B5EF4-FFF2-40B4-BE49-F238E27FC236}">
                <a16:creationId xmlns:a16="http://schemas.microsoft.com/office/drawing/2014/main" id="{EE53C20A-5DD3-4F53-9C7E-D21D39BCA2CE}"/>
              </a:ext>
            </a:extLst>
          </p:cNvPr>
          <p:cNvSpPr/>
          <p:nvPr/>
        </p:nvSpPr>
        <p:spPr>
          <a:xfrm>
            <a:off x="152400" y="787898"/>
            <a:ext cx="4572000" cy="4035720"/>
          </a:xfrm>
          <a:prstGeom prst="rect">
            <a:avLst/>
          </a:prstGeom>
        </p:spPr>
        <p:txBody>
          <a:bodyPr>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class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Student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init</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name, phone):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.name = name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phone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.name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getPhone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.phone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repr</a:t>
            </a:r>
            <a:r>
              <a:rPr lang="en-US" sz="1200" b="1" dirty="0">
                <a:solidFill>
                  <a:srgbClr val="000000"/>
                </a:solidFill>
                <a:latin typeface="Consolas" panose="020B0609020204030204" pitchFamily="49" charset="0"/>
                <a:ea typeface="Calibri" panose="020F0502020204030204" pitchFamily="34" charset="0"/>
                <a:cs typeface="Consolas" panose="020B0609020204030204" pitchFamily="49" charset="0"/>
              </a:rPr>
              <a:t>__</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.name+\</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phone='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err="1">
                <a:solidFill>
                  <a:srgbClr val="000000"/>
                </a:solidFill>
                <a:latin typeface="Consolas" panose="020B0609020204030204" pitchFamily="49" charset="0"/>
                <a:ea typeface="Calibri" panose="020F0502020204030204" pitchFamily="34" charset="0"/>
                <a:cs typeface="Consolas" panose="020B0609020204030204" pitchFamily="49" charset="0"/>
              </a:rPr>
              <a:t>self</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.phone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9472DA5B-501D-43DC-A6AF-301AACFAD137}"/>
              </a:ext>
            </a:extLst>
          </p:cNvPr>
          <p:cNvSpPr/>
          <p:nvPr/>
        </p:nvSpPr>
        <p:spPr>
          <a:xfrm>
            <a:off x="4534989" y="818922"/>
            <a:ext cx="4315098" cy="2858988"/>
          </a:xfrm>
          <a:prstGeom prst="rect">
            <a:avLst/>
          </a:prstGeom>
        </p:spPr>
        <p:txBody>
          <a:bodyPr wrap="square">
            <a:spAutoFit/>
          </a:bodyPr>
          <a:lstStyle/>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c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conn.cursor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c.execute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'select </a:t>
            </a:r>
            <a:r>
              <a:rPr lang="en-US" sz="12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id,name,phone</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 from students'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c.fetchall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 =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p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studentsRows</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rec = Student(p[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students[p[</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rec</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getName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students[</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setUID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55</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B2978CB2-29C7-441B-BBC9-D7EA824783B6}"/>
              </a:ext>
            </a:extLst>
          </p:cNvPr>
          <p:cNvSpPr/>
          <p:nvPr/>
        </p:nvSpPr>
        <p:spPr>
          <a:xfrm>
            <a:off x="4990011" y="3830081"/>
            <a:ext cx="3202577" cy="1015663"/>
          </a:xfrm>
          <a:prstGeom prst="rect">
            <a:avLst/>
          </a:prstGeom>
          <a:solidFill>
            <a:schemeClr val="bg1">
              <a:lumMod val="95000"/>
            </a:schemeClr>
          </a:solidFill>
          <a:ln>
            <a:solidFill>
              <a:schemeClr val="accent1"/>
            </a:solidFill>
          </a:ln>
        </p:spPr>
        <p:txBody>
          <a:bodyPr wrap="square">
            <a:spAutoFit/>
          </a:bodyPr>
          <a:lstStyle/>
          <a:p>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17: id=17 name=Ann   phone=9999,</a:t>
            </a:r>
          </a:p>
          <a:p>
            <a:r>
              <a:rPr lang="en-US" sz="1200" dirty="0">
                <a:solidFill>
                  <a:srgbClr val="000000"/>
                </a:solidFill>
                <a:latin typeface="Consolas" panose="020B0609020204030204" pitchFamily="49" charset="0"/>
              </a:rPr>
              <a:t> 20: id=20 name=Chris phone=1234, </a:t>
            </a:r>
          </a:p>
          <a:p>
            <a:r>
              <a:rPr lang="en-US" sz="1200" dirty="0">
                <a:solidFill>
                  <a:srgbClr val="000000"/>
                </a:solidFill>
                <a:latin typeface="Consolas" panose="020B0609020204030204" pitchFamily="49" charset="0"/>
              </a:rPr>
              <a:t> 35: id=35 name=Pat   phone=0110</a:t>
            </a:r>
          </a:p>
          <a:p>
            <a:r>
              <a:rPr lang="en-US" sz="1200" dirty="0">
                <a:solidFill>
                  <a:srgbClr val="000000"/>
                </a:solidFill>
                <a:latin typeface="Consolas" panose="020B0609020204030204" pitchFamily="49" charset="0"/>
              </a:rPr>
              <a:t>}</a:t>
            </a:r>
            <a:endParaRPr lang="en-US" sz="1200" dirty="0"/>
          </a:p>
        </p:txBody>
      </p:sp>
      <p:sp>
        <p:nvSpPr>
          <p:cNvPr id="8" name="&quot;Not Allowed&quot; Symbol 7">
            <a:extLst>
              <a:ext uri="{FF2B5EF4-FFF2-40B4-BE49-F238E27FC236}">
                <a16:creationId xmlns:a16="http://schemas.microsoft.com/office/drawing/2014/main" id="{2A73F798-C9E7-4FBD-BED3-B391C37F84D2}"/>
              </a:ext>
            </a:extLst>
          </p:cNvPr>
          <p:cNvSpPr/>
          <p:nvPr/>
        </p:nvSpPr>
        <p:spPr>
          <a:xfrm>
            <a:off x="5797732" y="3250816"/>
            <a:ext cx="609600" cy="570556"/>
          </a:xfrm>
          <a:prstGeom prst="noSmoking">
            <a:avLst/>
          </a:prstGeom>
          <a:solidFill>
            <a:srgbClr val="C00000">
              <a:alpha val="25000"/>
            </a:srgbClr>
          </a:solidFill>
          <a:ln>
            <a:solidFill>
              <a:srgbClr val="C00000">
                <a:alpha val="25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1">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1569380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xEl>
                                              <p:pRg st="10" end="10"/>
                                            </p:txEl>
                                          </p:spTgt>
                                        </p:tgtEl>
                                        <p:attrNameLst>
                                          <p:attrName>style.visibility</p:attrName>
                                        </p:attrNameLst>
                                      </p:cBhvr>
                                      <p:to>
                                        <p:strVal val="visible"/>
                                      </p:to>
                                    </p:set>
                                    <p:animEffect transition="in" filter="fade">
                                      <p:cBhvr>
                                        <p:cTn id="38" dur="500"/>
                                        <p:tgtEl>
                                          <p:spTgt spid="3">
                                            <p:txEl>
                                              <p:pRg st="10" end="10"/>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animEffect transition="in" filter="fade">
                                      <p:cBhvr>
                                        <p:cTn id="41" dur="500"/>
                                        <p:tgtEl>
                                          <p:spTgt spid="3">
                                            <p:txEl>
                                              <p:pRg st="11" end="1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animEffect transition="in" filter="fade">
                                      <p:cBhvr>
                                        <p:cTn id="49" dur="500"/>
                                        <p:tgtEl>
                                          <p:spTgt spid="3">
                                            <p:txEl>
                                              <p:pRg st="14" end="14"/>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0" end="0"/>
                                            </p:txEl>
                                          </p:spTgt>
                                        </p:tgtEl>
                                        <p:attrNameLst>
                                          <p:attrName>style.visibility</p:attrName>
                                        </p:attrNameLst>
                                      </p:cBhvr>
                                      <p:to>
                                        <p:strVal val="visible"/>
                                      </p:to>
                                    </p:set>
                                    <p:animEffect transition="in" filter="fade">
                                      <p:cBhvr>
                                        <p:cTn id="54" dur="500"/>
                                        <p:tgtEl>
                                          <p:spTgt spid="5">
                                            <p:txEl>
                                              <p:pRg st="0" end="0"/>
                                            </p:txEl>
                                          </p:spTgt>
                                        </p:tgtEl>
                                      </p:cBhvr>
                                    </p:animEffect>
                                  </p:childTnLst>
                                </p:cTn>
                              </p:par>
                            </p:childTnLst>
                          </p:cTn>
                        </p:par>
                        <p:par>
                          <p:cTn id="55" fill="hold">
                            <p:stCondLst>
                              <p:cond delay="500"/>
                            </p:stCondLst>
                            <p:childTnLst>
                              <p:par>
                                <p:cTn id="56" presetID="10" presetClass="entr" presetSubtype="0" fill="hold" nodeType="afterEffect">
                                  <p:stCondLst>
                                    <p:cond delay="0"/>
                                  </p:stCondLst>
                                  <p:childTnLst>
                                    <p:set>
                                      <p:cBhvr>
                                        <p:cTn id="57" dur="1" fill="hold">
                                          <p:stCondLst>
                                            <p:cond delay="0"/>
                                          </p:stCondLst>
                                        </p:cTn>
                                        <p:tgtEl>
                                          <p:spTgt spid="5">
                                            <p:txEl>
                                              <p:pRg st="1" end="1"/>
                                            </p:txEl>
                                          </p:spTgt>
                                        </p:tgtEl>
                                        <p:attrNameLst>
                                          <p:attrName>style.visibility</p:attrName>
                                        </p:attrNameLst>
                                      </p:cBhvr>
                                      <p:to>
                                        <p:strVal val="visible"/>
                                      </p:to>
                                    </p:set>
                                    <p:animEffect transition="in" filter="fade">
                                      <p:cBhvr>
                                        <p:cTn id="58" dur="500"/>
                                        <p:tgtEl>
                                          <p:spTgt spid="5">
                                            <p:txEl>
                                              <p:pRg st="1" end="1"/>
                                            </p:txEl>
                                          </p:spTgt>
                                        </p:tgtEl>
                                      </p:cBhvr>
                                    </p:animEffect>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5">
                                            <p:txEl>
                                              <p:pRg st="2" end="2"/>
                                            </p:txEl>
                                          </p:spTgt>
                                        </p:tgtEl>
                                        <p:attrNameLst>
                                          <p:attrName>style.visibility</p:attrName>
                                        </p:attrNameLst>
                                      </p:cBhvr>
                                      <p:to>
                                        <p:strVal val="visible"/>
                                      </p:to>
                                    </p:set>
                                    <p:animEffect transition="in" filter="fade">
                                      <p:cBhvr>
                                        <p:cTn id="62" dur="500"/>
                                        <p:tgtEl>
                                          <p:spTgt spid="5">
                                            <p:txEl>
                                              <p:pRg st="2" end="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5">
                                            <p:txEl>
                                              <p:pRg st="4" end="4"/>
                                            </p:txEl>
                                          </p:spTgt>
                                        </p:tgtEl>
                                        <p:attrNameLst>
                                          <p:attrName>style.visibility</p:attrName>
                                        </p:attrNameLst>
                                      </p:cBhvr>
                                      <p:to>
                                        <p:strVal val="visible"/>
                                      </p:to>
                                    </p:set>
                                    <p:animEffect transition="in" filter="fade">
                                      <p:cBhvr>
                                        <p:cTn id="67" dur="500"/>
                                        <p:tgtEl>
                                          <p:spTgt spid="5">
                                            <p:txEl>
                                              <p:pRg st="4" end="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5">
                                            <p:txEl>
                                              <p:pRg st="5" end="5"/>
                                            </p:txEl>
                                          </p:spTgt>
                                        </p:tgtEl>
                                        <p:attrNameLst>
                                          <p:attrName>style.visibility</p:attrName>
                                        </p:attrNameLst>
                                      </p:cBhvr>
                                      <p:to>
                                        <p:strVal val="visible"/>
                                      </p:to>
                                    </p:set>
                                    <p:animEffect transition="in" filter="fade">
                                      <p:cBhvr>
                                        <p:cTn id="72" dur="500"/>
                                        <p:tgtEl>
                                          <p:spTgt spid="5">
                                            <p:txEl>
                                              <p:pRg st="5" end="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5">
                                            <p:txEl>
                                              <p:pRg st="6" end="6"/>
                                            </p:txEl>
                                          </p:spTgt>
                                        </p:tgtEl>
                                        <p:attrNameLst>
                                          <p:attrName>style.visibility</p:attrName>
                                        </p:attrNameLst>
                                      </p:cBhvr>
                                      <p:to>
                                        <p:strVal val="visible"/>
                                      </p:to>
                                    </p:set>
                                    <p:animEffect transition="in" filter="fade">
                                      <p:cBhvr>
                                        <p:cTn id="77" dur="500"/>
                                        <p:tgtEl>
                                          <p:spTgt spid="5">
                                            <p:txEl>
                                              <p:pRg st="6" end="6"/>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5">
                                            <p:txEl>
                                              <p:pRg st="7" end="7"/>
                                            </p:txEl>
                                          </p:spTgt>
                                        </p:tgtEl>
                                        <p:attrNameLst>
                                          <p:attrName>style.visibility</p:attrName>
                                        </p:attrNameLst>
                                      </p:cBhvr>
                                      <p:to>
                                        <p:strVal val="visible"/>
                                      </p:to>
                                    </p:set>
                                    <p:animEffect transition="in" filter="fade">
                                      <p:cBhvr>
                                        <p:cTn id="82" dur="500"/>
                                        <p:tgtEl>
                                          <p:spTgt spid="5">
                                            <p:txEl>
                                              <p:pRg st="7" end="7"/>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5">
                                            <p:txEl>
                                              <p:pRg st="9" end="9"/>
                                            </p:txEl>
                                          </p:spTgt>
                                        </p:tgtEl>
                                        <p:attrNameLst>
                                          <p:attrName>style.visibility</p:attrName>
                                        </p:attrNameLst>
                                      </p:cBhvr>
                                      <p:to>
                                        <p:strVal val="visible"/>
                                      </p:to>
                                    </p:set>
                                    <p:animEffect transition="in" filter="fade">
                                      <p:cBhvr>
                                        <p:cTn id="87" dur="500"/>
                                        <p:tgtEl>
                                          <p:spTgt spid="5">
                                            <p:txEl>
                                              <p:pRg st="9" end="9"/>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3">
                                            <p:txEl>
                                              <p:pRg st="16" end="16"/>
                                            </p:txEl>
                                          </p:spTgt>
                                        </p:tgtEl>
                                        <p:attrNameLst>
                                          <p:attrName>style.visibility</p:attrName>
                                        </p:attrNameLst>
                                      </p:cBhvr>
                                      <p:to>
                                        <p:strVal val="visible"/>
                                      </p:to>
                                    </p:set>
                                    <p:animEffect transition="in" filter="fade">
                                      <p:cBhvr>
                                        <p:cTn id="92" dur="500"/>
                                        <p:tgtEl>
                                          <p:spTgt spid="3">
                                            <p:txEl>
                                              <p:pRg st="16" end="16"/>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3">
                                            <p:txEl>
                                              <p:pRg st="17" end="17"/>
                                            </p:txEl>
                                          </p:spTgt>
                                        </p:tgtEl>
                                        <p:attrNameLst>
                                          <p:attrName>style.visibility</p:attrName>
                                        </p:attrNameLst>
                                      </p:cBhvr>
                                      <p:to>
                                        <p:strVal val="visible"/>
                                      </p:to>
                                    </p:set>
                                    <p:animEffect transition="in" filter="fade">
                                      <p:cBhvr>
                                        <p:cTn id="97" dur="500"/>
                                        <p:tgtEl>
                                          <p:spTgt spid="3">
                                            <p:txEl>
                                              <p:pRg st="17" end="17"/>
                                            </p:txEl>
                                          </p:spTgt>
                                        </p:tgtEl>
                                      </p:cBhvr>
                                    </p:animEffect>
                                  </p:childTnLst>
                                </p:cTn>
                              </p:par>
                              <p:par>
                                <p:cTn id="98" presetID="10" presetClass="entr" presetSubtype="0" fill="hold" nodeType="withEffect">
                                  <p:stCondLst>
                                    <p:cond delay="0"/>
                                  </p:stCondLst>
                                  <p:childTnLst>
                                    <p:set>
                                      <p:cBhvr>
                                        <p:cTn id="99" dur="1" fill="hold">
                                          <p:stCondLst>
                                            <p:cond delay="0"/>
                                          </p:stCondLst>
                                        </p:cTn>
                                        <p:tgtEl>
                                          <p:spTgt spid="3">
                                            <p:txEl>
                                              <p:pRg st="18" end="18"/>
                                            </p:txEl>
                                          </p:spTgt>
                                        </p:tgtEl>
                                        <p:attrNameLst>
                                          <p:attrName>style.visibility</p:attrName>
                                        </p:attrNameLst>
                                      </p:cBhvr>
                                      <p:to>
                                        <p:strVal val="visible"/>
                                      </p:to>
                                    </p:set>
                                    <p:animEffect transition="in" filter="fade">
                                      <p:cBhvr>
                                        <p:cTn id="100" dur="500"/>
                                        <p:tgtEl>
                                          <p:spTgt spid="3">
                                            <p:txEl>
                                              <p:pRg st="18" end="18"/>
                                            </p:txEl>
                                          </p:spTgt>
                                        </p:tgtEl>
                                      </p:cBhvr>
                                    </p:animEffect>
                                  </p:childTnLst>
                                </p:cTn>
                              </p:par>
                              <p:par>
                                <p:cTn id="101" presetID="10" presetClass="entr" presetSubtype="0" fill="hold" nodeType="withEffect">
                                  <p:stCondLst>
                                    <p:cond delay="0"/>
                                  </p:stCondLst>
                                  <p:childTnLst>
                                    <p:set>
                                      <p:cBhvr>
                                        <p:cTn id="102" dur="1" fill="hold">
                                          <p:stCondLst>
                                            <p:cond delay="0"/>
                                          </p:stCondLst>
                                        </p:cTn>
                                        <p:tgtEl>
                                          <p:spTgt spid="3">
                                            <p:txEl>
                                              <p:pRg st="19" end="19"/>
                                            </p:txEl>
                                          </p:spTgt>
                                        </p:tgtEl>
                                        <p:attrNameLst>
                                          <p:attrName>style.visibility</p:attrName>
                                        </p:attrNameLst>
                                      </p:cBhvr>
                                      <p:to>
                                        <p:strVal val="visible"/>
                                      </p:to>
                                    </p:set>
                                    <p:animEffect transition="in" filter="fade">
                                      <p:cBhvr>
                                        <p:cTn id="103" dur="500"/>
                                        <p:tgtEl>
                                          <p:spTgt spid="3">
                                            <p:txEl>
                                              <p:pRg st="19" end="19"/>
                                            </p:txEl>
                                          </p:spTgt>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6">
                                            <p:txEl>
                                              <p:pRg st="0" end="0"/>
                                            </p:txEl>
                                          </p:spTgt>
                                        </p:tgtEl>
                                        <p:attrNameLst>
                                          <p:attrName>style.visibility</p:attrName>
                                        </p:attrNameLst>
                                      </p:cBhvr>
                                      <p:to>
                                        <p:strVal val="visible"/>
                                      </p:to>
                                    </p:set>
                                    <p:animEffect transition="in" filter="fade">
                                      <p:cBhvr>
                                        <p:cTn id="108" dur="500"/>
                                        <p:tgtEl>
                                          <p:spTgt spid="6">
                                            <p:txEl>
                                              <p:pRg st="0" end="0"/>
                                            </p:txEl>
                                          </p:spTgt>
                                        </p:tgtEl>
                                      </p:cBhvr>
                                    </p:animEffect>
                                  </p:childTnLst>
                                </p:cTn>
                              </p:par>
                              <p:par>
                                <p:cTn id="109" presetID="10" presetClass="entr" presetSubtype="0" fill="hold" nodeType="withEffect">
                                  <p:stCondLst>
                                    <p:cond delay="0"/>
                                  </p:stCondLst>
                                  <p:childTnLst>
                                    <p:set>
                                      <p:cBhvr>
                                        <p:cTn id="110" dur="1" fill="hold">
                                          <p:stCondLst>
                                            <p:cond delay="0"/>
                                          </p:stCondLst>
                                        </p:cTn>
                                        <p:tgtEl>
                                          <p:spTgt spid="6">
                                            <p:txEl>
                                              <p:pRg st="1" end="1"/>
                                            </p:txEl>
                                          </p:spTgt>
                                        </p:tgtEl>
                                        <p:attrNameLst>
                                          <p:attrName>style.visibility</p:attrName>
                                        </p:attrNameLst>
                                      </p:cBhvr>
                                      <p:to>
                                        <p:strVal val="visible"/>
                                      </p:to>
                                    </p:set>
                                    <p:animEffect transition="in" filter="fade">
                                      <p:cBhvr>
                                        <p:cTn id="111" dur="500"/>
                                        <p:tgtEl>
                                          <p:spTgt spid="6">
                                            <p:txEl>
                                              <p:pRg st="1" end="1"/>
                                            </p:txEl>
                                          </p:spTgt>
                                        </p:tgtEl>
                                      </p:cBhvr>
                                    </p:animEffect>
                                  </p:childTnLst>
                                </p:cTn>
                              </p:par>
                              <p:par>
                                <p:cTn id="112" presetID="10" presetClass="entr" presetSubtype="0" fill="hold" nodeType="withEffect">
                                  <p:stCondLst>
                                    <p:cond delay="0"/>
                                  </p:stCondLst>
                                  <p:childTnLst>
                                    <p:set>
                                      <p:cBhvr>
                                        <p:cTn id="113" dur="1" fill="hold">
                                          <p:stCondLst>
                                            <p:cond delay="0"/>
                                          </p:stCondLst>
                                        </p:cTn>
                                        <p:tgtEl>
                                          <p:spTgt spid="6">
                                            <p:txEl>
                                              <p:pRg st="2" end="2"/>
                                            </p:txEl>
                                          </p:spTgt>
                                        </p:tgtEl>
                                        <p:attrNameLst>
                                          <p:attrName>style.visibility</p:attrName>
                                        </p:attrNameLst>
                                      </p:cBhvr>
                                      <p:to>
                                        <p:strVal val="visible"/>
                                      </p:to>
                                    </p:set>
                                    <p:animEffect transition="in" filter="fade">
                                      <p:cBhvr>
                                        <p:cTn id="114" dur="500"/>
                                        <p:tgtEl>
                                          <p:spTgt spid="6">
                                            <p:txEl>
                                              <p:pRg st="2" end="2"/>
                                            </p:txEl>
                                          </p:spTgt>
                                        </p:tgtEl>
                                      </p:cBhvr>
                                    </p:animEffect>
                                  </p:childTnLst>
                                </p:cTn>
                              </p:par>
                              <p:par>
                                <p:cTn id="115" presetID="10" presetClass="entr" presetSubtype="0" fill="hold" nodeType="withEffect">
                                  <p:stCondLst>
                                    <p:cond delay="0"/>
                                  </p:stCondLst>
                                  <p:childTnLst>
                                    <p:set>
                                      <p:cBhvr>
                                        <p:cTn id="116" dur="1" fill="hold">
                                          <p:stCondLst>
                                            <p:cond delay="0"/>
                                          </p:stCondLst>
                                        </p:cTn>
                                        <p:tgtEl>
                                          <p:spTgt spid="6">
                                            <p:txEl>
                                              <p:pRg st="3" end="3"/>
                                            </p:txEl>
                                          </p:spTgt>
                                        </p:tgtEl>
                                        <p:attrNameLst>
                                          <p:attrName>style.visibility</p:attrName>
                                        </p:attrNameLst>
                                      </p:cBhvr>
                                      <p:to>
                                        <p:strVal val="visible"/>
                                      </p:to>
                                    </p:set>
                                    <p:animEffect transition="in" filter="fade">
                                      <p:cBhvr>
                                        <p:cTn id="117" dur="500"/>
                                        <p:tgtEl>
                                          <p:spTgt spid="6">
                                            <p:txEl>
                                              <p:pRg st="3" end="3"/>
                                            </p:txEl>
                                          </p:spTgt>
                                        </p:tgtEl>
                                      </p:cBhvr>
                                    </p:animEffect>
                                  </p:childTnLst>
                                </p:cTn>
                              </p:par>
                              <p:par>
                                <p:cTn id="118" presetID="10" presetClass="entr" presetSubtype="0" fill="hold" nodeType="withEffect">
                                  <p:stCondLst>
                                    <p:cond delay="0"/>
                                  </p:stCondLst>
                                  <p:childTnLst>
                                    <p:set>
                                      <p:cBhvr>
                                        <p:cTn id="119" dur="1" fill="hold">
                                          <p:stCondLst>
                                            <p:cond delay="0"/>
                                          </p:stCondLst>
                                        </p:cTn>
                                        <p:tgtEl>
                                          <p:spTgt spid="6">
                                            <p:txEl>
                                              <p:pRg st="4" end="4"/>
                                            </p:txEl>
                                          </p:spTgt>
                                        </p:tgtEl>
                                        <p:attrNameLst>
                                          <p:attrName>style.visibility</p:attrName>
                                        </p:attrNameLst>
                                      </p:cBhvr>
                                      <p:to>
                                        <p:strVal val="visible"/>
                                      </p:to>
                                    </p:set>
                                    <p:animEffect transition="in" filter="fade">
                                      <p:cBhvr>
                                        <p:cTn id="120" dur="500"/>
                                        <p:tgtEl>
                                          <p:spTgt spid="6">
                                            <p:txEl>
                                              <p:pRg st="4" end="4"/>
                                            </p:txEl>
                                          </p:spTgt>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nodeType="clickEffect">
                                  <p:stCondLst>
                                    <p:cond delay="0"/>
                                  </p:stCondLst>
                                  <p:childTnLst>
                                    <p:set>
                                      <p:cBhvr>
                                        <p:cTn id="124" dur="1" fill="hold">
                                          <p:stCondLst>
                                            <p:cond delay="0"/>
                                          </p:stCondLst>
                                        </p:cTn>
                                        <p:tgtEl>
                                          <p:spTgt spid="5">
                                            <p:txEl>
                                              <p:pRg st="11" end="11"/>
                                            </p:txEl>
                                          </p:spTgt>
                                        </p:tgtEl>
                                        <p:attrNameLst>
                                          <p:attrName>style.visibility</p:attrName>
                                        </p:attrNameLst>
                                      </p:cBhvr>
                                      <p:to>
                                        <p:strVal val="visible"/>
                                      </p:to>
                                    </p:set>
                                    <p:animEffect transition="in" filter="fade">
                                      <p:cBhvr>
                                        <p:cTn id="125" dur="500"/>
                                        <p:tgtEl>
                                          <p:spTgt spid="5">
                                            <p:txEl>
                                              <p:pRg st="11" end="11"/>
                                            </p:txEl>
                                          </p:spTgt>
                                        </p:tgtEl>
                                      </p:cBhvr>
                                    </p:animEffect>
                                  </p:childTnLst>
                                </p:cTn>
                              </p:par>
                            </p:childTnLst>
                          </p:cTn>
                        </p:par>
                      </p:childTnLst>
                    </p:cTn>
                  </p:par>
                  <p:par>
                    <p:cTn id="126" fill="hold">
                      <p:stCondLst>
                        <p:cond delay="indefinite"/>
                      </p:stCondLst>
                      <p:childTnLst>
                        <p:par>
                          <p:cTn id="127" fill="hold">
                            <p:stCondLst>
                              <p:cond delay="0"/>
                            </p:stCondLst>
                            <p:childTnLst>
                              <p:par>
                                <p:cTn id="128" presetID="10" presetClass="entr" presetSubtype="0" fill="hold" nodeType="clickEffect">
                                  <p:stCondLst>
                                    <p:cond delay="0"/>
                                  </p:stCondLst>
                                  <p:childTnLst>
                                    <p:set>
                                      <p:cBhvr>
                                        <p:cTn id="129" dur="1" fill="hold">
                                          <p:stCondLst>
                                            <p:cond delay="0"/>
                                          </p:stCondLst>
                                        </p:cTn>
                                        <p:tgtEl>
                                          <p:spTgt spid="5">
                                            <p:txEl>
                                              <p:pRg st="13" end="13"/>
                                            </p:txEl>
                                          </p:spTgt>
                                        </p:tgtEl>
                                        <p:attrNameLst>
                                          <p:attrName>style.visibility</p:attrName>
                                        </p:attrNameLst>
                                      </p:cBhvr>
                                      <p:to>
                                        <p:strVal val="visible"/>
                                      </p:to>
                                    </p:set>
                                    <p:animEffect transition="in" filter="fade">
                                      <p:cBhvr>
                                        <p:cTn id="130" dur="500"/>
                                        <p:tgtEl>
                                          <p:spTgt spid="5">
                                            <p:txEl>
                                              <p:pRg st="13" end="13"/>
                                            </p:txEl>
                                          </p:spTgt>
                                        </p:tgtEl>
                                      </p:cBhvr>
                                    </p:animEffect>
                                  </p:childTnLst>
                                </p:cTn>
                              </p:par>
                            </p:childTnLst>
                          </p:cTn>
                        </p:par>
                      </p:childTnLst>
                    </p:cTn>
                  </p:par>
                  <p:par>
                    <p:cTn id="131" fill="hold">
                      <p:stCondLst>
                        <p:cond delay="indefinite"/>
                      </p:stCondLst>
                      <p:childTnLst>
                        <p:par>
                          <p:cTn id="132" fill="hold">
                            <p:stCondLst>
                              <p:cond delay="0"/>
                            </p:stCondLst>
                            <p:childTnLst>
                              <p:par>
                                <p:cTn id="133" presetID="10" presetClass="entr" presetSubtype="0" fill="hold" grpId="0" nodeType="clickEffect">
                                  <p:stCondLst>
                                    <p:cond delay="0"/>
                                  </p:stCondLst>
                                  <p:childTnLst>
                                    <p:set>
                                      <p:cBhvr>
                                        <p:cTn id="134" dur="1" fill="hold">
                                          <p:stCondLst>
                                            <p:cond delay="0"/>
                                          </p:stCondLst>
                                        </p:cTn>
                                        <p:tgtEl>
                                          <p:spTgt spid="8"/>
                                        </p:tgtEl>
                                        <p:attrNameLst>
                                          <p:attrName>style.visibility</p:attrName>
                                        </p:attrNameLst>
                                      </p:cBhvr>
                                      <p:to>
                                        <p:strVal val="visible"/>
                                      </p:to>
                                    </p:set>
                                    <p:animEffect transition="in" filter="fade">
                                      <p:cBhvr>
                                        <p:cTn id="1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First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dditional Mate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ink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Exerci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olu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Qu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10602</TotalTime>
  <Words>4141</Words>
  <Application>Microsoft Office PowerPoint</Application>
  <PresentationFormat>On-screen Show (16:9)</PresentationFormat>
  <Paragraphs>601</Paragraphs>
  <Slides>14</Slides>
  <Notes>14</Notes>
  <HiddenSlides>0</HiddenSlides>
  <MMClips>0</MMClips>
  <ScaleCrop>false</ScaleCrop>
  <HeadingPairs>
    <vt:vector size="6" baseType="variant">
      <vt:variant>
        <vt:lpstr>Fonts Used</vt:lpstr>
      </vt:variant>
      <vt:variant>
        <vt:i4>5</vt:i4>
      </vt:variant>
      <vt:variant>
        <vt:lpstr>Theme</vt:lpstr>
      </vt:variant>
      <vt:variant>
        <vt:i4>7</vt:i4>
      </vt:variant>
      <vt:variant>
        <vt:lpstr>Slide Titles</vt:lpstr>
      </vt:variant>
      <vt:variant>
        <vt:i4>14</vt:i4>
      </vt:variant>
    </vt:vector>
  </HeadingPairs>
  <TitlesOfParts>
    <vt:vector size="26" baseType="lpstr">
      <vt:lpstr>Arial</vt:lpstr>
      <vt:lpstr>Calibri</vt:lpstr>
      <vt:lpstr>Consolas</vt:lpstr>
      <vt:lpstr>Palatino Linotype</vt:lpstr>
      <vt:lpstr>Times New Roman</vt:lpstr>
      <vt:lpstr>First Slide</vt:lpstr>
      <vt:lpstr>Additional Material</vt:lpstr>
      <vt:lpstr>Class</vt:lpstr>
      <vt:lpstr>Tinker</vt:lpstr>
      <vt:lpstr>Exercise</vt:lpstr>
      <vt:lpstr>Solution</vt:lpstr>
      <vt:lpstr>Quiz</vt:lpstr>
      <vt:lpstr>Python DB API</vt:lpstr>
      <vt:lpstr>See Also</vt:lpstr>
      <vt:lpstr>Python Database API</vt:lpstr>
      <vt:lpstr>Talking to the Database</vt:lpstr>
      <vt:lpstr>DB Specifics</vt:lpstr>
      <vt:lpstr>Fetching Rows</vt:lpstr>
      <vt:lpstr>Plain Old Python Objects (POPOs)</vt:lpstr>
      <vt:lpstr>Plain Old Python Objects (POPOs)</vt:lpstr>
      <vt:lpstr>Plain Old Python Objects (POPOs)</vt:lpstr>
      <vt:lpstr>Students/Grades Database</vt:lpstr>
      <vt:lpstr>Extracting Data (with Code)</vt:lpstr>
      <vt:lpstr>Let the Database do the Work</vt:lpstr>
      <vt:lpstr>Let the Database do the Work</vt:lpstr>
      <vt:lpstr>Tinkering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Topher</dc:creator>
  <cp:lastModifiedBy>PCS Instructor</cp:lastModifiedBy>
  <cp:revision>352</cp:revision>
  <cp:lastPrinted>2015-07-06T21:44:19Z</cp:lastPrinted>
  <dcterms:created xsi:type="dcterms:W3CDTF">2015-07-04T21:12:26Z</dcterms:created>
  <dcterms:modified xsi:type="dcterms:W3CDTF">2019-07-30T15:05:50Z</dcterms:modified>
</cp:coreProperties>
</file>